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9"/>
  </p:handoutMasterIdLst>
  <p:sldIdLst>
    <p:sldId id="256" r:id="rId2"/>
    <p:sldId id="258" r:id="rId3"/>
    <p:sldId id="303" r:id="rId4"/>
    <p:sldId id="299" r:id="rId5"/>
    <p:sldId id="302" r:id="rId6"/>
    <p:sldId id="301" r:id="rId7"/>
    <p:sldId id="260" r:id="rId8"/>
    <p:sldId id="300" r:id="rId9"/>
    <p:sldId id="304" r:id="rId10"/>
    <p:sldId id="305" r:id="rId11"/>
    <p:sldId id="268" r:id="rId12"/>
    <p:sldId id="259" r:id="rId13"/>
    <p:sldId id="293" r:id="rId14"/>
    <p:sldId id="294" r:id="rId15"/>
    <p:sldId id="295" r:id="rId16"/>
    <p:sldId id="296" r:id="rId17"/>
    <p:sldId id="264" r:id="rId18"/>
    <p:sldId id="306" r:id="rId19"/>
    <p:sldId id="297" r:id="rId20"/>
    <p:sldId id="257" r:id="rId21"/>
    <p:sldId id="307" r:id="rId22"/>
    <p:sldId id="308" r:id="rId23"/>
    <p:sldId id="298" r:id="rId24"/>
    <p:sldId id="311" r:id="rId25"/>
    <p:sldId id="262" r:id="rId26"/>
    <p:sldId id="309" r:id="rId27"/>
    <p:sldId id="29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1A70"/>
    <a:srgbClr val="BE3455"/>
    <a:srgbClr val="D8728A"/>
    <a:srgbClr val="4E67C8"/>
    <a:srgbClr val="5DCEAF"/>
    <a:srgbClr val="A7EA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Srednji stil 2 - Isticanj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Svijetli stil 2 - Isticanj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Svijetli stil 3 - Isticanj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53" autoAdjust="0"/>
    <p:restoredTop sz="94660"/>
  </p:normalViewPr>
  <p:slideViewPr>
    <p:cSldViewPr snapToGrid="0">
      <p:cViewPr varScale="1">
        <p:scale>
          <a:sx n="64" d="100"/>
          <a:sy n="64" d="100"/>
        </p:scale>
        <p:origin x="10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3125"/>
          <c:y val="4.7666666666666704E-2"/>
          <c:w val="0.80100000000000005"/>
          <c:h val="0.773555555555556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Ilovasto tlo</c:v>
                </c:pt>
              </c:strCache>
            </c:strRef>
          </c:tx>
          <c:spPr>
            <a:solidFill>
              <a:srgbClr val="5B9BD5"/>
            </a:solidFill>
            <a:ln w="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>
                  <a:defRPr lang="en-US" sz="1000" b="0" strike="noStrike" spc="-1">
                    <a:solidFill>
                      <a:srgbClr val="000000"/>
                    </a:solidFill>
                    <a:latin typeface="Calibri"/>
                  </a:defRPr>
                </a:pPr>
                <a:endParaRPr lang="sr-Latn-R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4"/>
                <c:pt idx="0">
                  <c:v>GRAH</c:v>
                </c:pt>
                <c:pt idx="1">
                  <c:v>PŠENICA</c:v>
                </c:pt>
                <c:pt idx="2">
                  <c:v>RAJČICA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45</c:v>
                </c:pt>
                <c:pt idx="1">
                  <c:v>82</c:v>
                </c:pt>
                <c:pt idx="2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8A-466D-BC8F-0FFB891FA04C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Pjeskovito tlo</c:v>
                </c:pt>
              </c:strCache>
            </c:strRef>
          </c:tx>
          <c:spPr>
            <a:solidFill>
              <a:srgbClr val="ED7D31"/>
            </a:solidFill>
            <a:ln w="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>
                  <a:defRPr lang="en-US" sz="1000" b="0" strike="noStrike" spc="-1">
                    <a:solidFill>
                      <a:srgbClr val="000000"/>
                    </a:solidFill>
                    <a:latin typeface="Calibri"/>
                  </a:defRPr>
                </a:pPr>
                <a:endParaRPr lang="sr-Latn-R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4"/>
                <c:pt idx="0">
                  <c:v>GRAH</c:v>
                </c:pt>
                <c:pt idx="1">
                  <c:v>PŠENICA</c:v>
                </c:pt>
                <c:pt idx="2">
                  <c:v>RAJČICA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4"/>
                <c:pt idx="0">
                  <c:v>50</c:v>
                </c:pt>
                <c:pt idx="1">
                  <c:v>28</c:v>
                </c:pt>
                <c:pt idx="2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8A-466D-BC8F-0FFB891FA04C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Glinasto tlo</c:v>
                </c:pt>
              </c:strCache>
            </c:strRef>
          </c:tx>
          <c:spPr>
            <a:solidFill>
              <a:srgbClr val="A5A5A5"/>
            </a:solidFill>
            <a:ln w="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>
                  <a:defRPr lang="en-US" sz="1000" b="0" strike="noStrike" spc="-1">
                    <a:solidFill>
                      <a:srgbClr val="000000"/>
                    </a:solidFill>
                    <a:latin typeface="Calibri"/>
                  </a:defRPr>
                </a:pPr>
                <a:endParaRPr lang="sr-Latn-R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4"/>
                <c:pt idx="0">
                  <c:v>GRAH</c:v>
                </c:pt>
                <c:pt idx="1">
                  <c:v>PŠENICA</c:v>
                </c:pt>
                <c:pt idx="2">
                  <c:v>RAJČICA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4"/>
                <c:pt idx="0">
                  <c:v>5</c:v>
                </c:pt>
                <c:pt idx="1">
                  <c:v>50</c:v>
                </c:pt>
                <c:pt idx="2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58A-466D-BC8F-0FFB891FA0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5236096"/>
        <c:axId val="95238016"/>
      </c:barChart>
      <c:catAx>
        <c:axId val="95236096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 lang="hr-HR" sz="1600" b="1" strike="noStrike" spc="-1">
                    <a:solidFill>
                      <a:srgbClr val="595959"/>
                    </a:solidFill>
                    <a:latin typeface="Arial"/>
                  </a:defRPr>
                </a:pPr>
                <a:r>
                  <a:rPr lang="hr-HR" sz="1600" b="1" strike="noStrike" spc="-1" dirty="0">
                    <a:solidFill>
                      <a:srgbClr val="595959"/>
                    </a:solidFill>
                    <a:latin typeface="Arial"/>
                  </a:rPr>
                  <a:t>Biljna vrsta</a:t>
                </a:r>
              </a:p>
            </c:rich>
          </c:tx>
          <c:layout>
            <c:manualLayout>
              <c:xMode val="edge"/>
              <c:yMode val="edge"/>
              <c:x val="0.73691888120758542"/>
              <c:y val="0.86950163122961044"/>
            </c:manualLayout>
          </c:layout>
          <c:overlay val="0"/>
          <c:spPr>
            <a:noFill/>
            <a:ln w="0">
              <a:noFill/>
            </a:ln>
          </c:spPr>
        </c:title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lang="en-US" sz="800" b="1" strike="noStrike" spc="-1">
                <a:solidFill>
                  <a:srgbClr val="595959"/>
                </a:solidFill>
                <a:latin typeface="Arial"/>
              </a:defRPr>
            </a:pPr>
            <a:endParaRPr lang="sr-Latn-RS"/>
          </a:p>
        </c:txPr>
        <c:crossAx val="95238016"/>
        <c:crosses val="autoZero"/>
        <c:auto val="1"/>
        <c:lblAlgn val="ctr"/>
        <c:lblOffset val="100"/>
        <c:noMultiLvlLbl val="0"/>
      </c:catAx>
      <c:valAx>
        <c:axId val="95238016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lang="hr-HR" sz="1600" b="1" strike="noStrike" spc="-1">
                    <a:solidFill>
                      <a:srgbClr val="595959"/>
                    </a:solidFill>
                    <a:latin typeface="Arial"/>
                  </a:defRPr>
                </a:pPr>
                <a:r>
                  <a:rPr lang="hr-HR" sz="1600" b="1" strike="noStrike" spc="-1">
                    <a:solidFill>
                      <a:srgbClr val="595959"/>
                    </a:solidFill>
                    <a:latin typeface="Arial"/>
                  </a:rPr>
                  <a:t>Postotak klijavosti</a:t>
                </a:r>
              </a:p>
            </c:rich>
          </c:tx>
          <c:layout>
            <c:manualLayout>
              <c:xMode val="edge"/>
              <c:yMode val="edge"/>
              <c:x val="1.92173526986744E-2"/>
              <c:y val="8.1786477669029148E-2"/>
            </c:manualLayout>
          </c:layout>
          <c:overlay val="0"/>
          <c:spPr>
            <a:noFill/>
            <a:ln w="0">
              <a:noFill/>
            </a:ln>
          </c:spPr>
        </c:title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lang="en-US" sz="900" b="0" strike="noStrike" spc="-1">
                <a:solidFill>
                  <a:srgbClr val="595959"/>
                </a:solidFill>
                <a:latin typeface="Calibri"/>
              </a:defRPr>
            </a:pPr>
            <a:endParaRPr lang="sr-Latn-RS"/>
          </a:p>
        </c:txPr>
        <c:crossAx val="95236096"/>
        <c:crosses val="autoZero"/>
        <c:crossBetween val="between"/>
      </c:valAx>
      <c:spPr>
        <a:noFill/>
        <a:ln w="0">
          <a:noFill/>
        </a:ln>
      </c:spPr>
    </c:plotArea>
    <c:legend>
      <c:legendPos val="b"/>
      <c:layout>
        <c:manualLayout>
          <c:xMode val="edge"/>
          <c:yMode val="edge"/>
          <c:x val="0.28293750000000001"/>
          <c:y val="0.93300000000000005"/>
          <c:w val="0.49046815425964152"/>
          <c:h val="6.322924769418814E-2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lang="en-US" sz="1400" b="1" strike="noStrike" spc="-1">
              <a:solidFill>
                <a:srgbClr val="595959"/>
              </a:solidFill>
              <a:latin typeface="Arial"/>
            </a:defRPr>
          </a:pPr>
          <a:endParaRPr lang="sr-Latn-RS"/>
        </a:p>
      </c:txPr>
    </c:legend>
    <c:plotVisOnly val="1"/>
    <c:dispBlanksAs val="gap"/>
    <c:showDLblsOverMax val="1"/>
  </c:chart>
  <c:spPr>
    <a:solidFill>
      <a:srgbClr val="FFFFFF"/>
    </a:solidFill>
    <a:ln w="9360">
      <a:solidFill>
        <a:srgbClr val="D9D9D9"/>
      </a:solidFill>
      <a:round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958463277179746E-2"/>
          <c:y val="3.0776240391056503E-2"/>
          <c:w val="0.92623603417501665"/>
          <c:h val="0.791494753446912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Ilovasto tlo</c:v>
                </c:pt>
              </c:strCache>
            </c:strRef>
          </c:tx>
          <c:spPr>
            <a:solidFill>
              <a:srgbClr val="5B9BD5"/>
            </a:solidFill>
            <a:ln w="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>
                  <a:defRPr lang="en-US" sz="1000" b="0" strike="noStrike" spc="-1">
                    <a:solidFill>
                      <a:srgbClr val="000000"/>
                    </a:solidFill>
                    <a:latin typeface="Calibri"/>
                  </a:defRPr>
                </a:pPr>
                <a:endParaRPr lang="sr-Latn-R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7"/>
                <c:pt idx="0">
                  <c:v>10. dan</c:v>
                </c:pt>
                <c:pt idx="1">
                  <c:v>15. dan</c:v>
                </c:pt>
                <c:pt idx="2">
                  <c:v>20. dan</c:v>
                </c:pt>
                <c:pt idx="3">
                  <c:v>25. dan</c:v>
                </c:pt>
                <c:pt idx="4">
                  <c:v>30. dan</c:v>
                </c:pt>
                <c:pt idx="5">
                  <c:v>35. dan</c:v>
                </c:pt>
                <c:pt idx="6">
                  <c:v>40. dan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7"/>
                <c:pt idx="0">
                  <c:v>1.5</c:v>
                </c:pt>
                <c:pt idx="1">
                  <c:v>14</c:v>
                </c:pt>
                <c:pt idx="2">
                  <c:v>25</c:v>
                </c:pt>
                <c:pt idx="3">
                  <c:v>37</c:v>
                </c:pt>
                <c:pt idx="4">
                  <c:v>42</c:v>
                </c:pt>
                <c:pt idx="5">
                  <c:v>48</c:v>
                </c:pt>
                <c:pt idx="6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62-4690-978D-73907A827ADD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Pjeskovito tlo</c:v>
                </c:pt>
              </c:strCache>
            </c:strRef>
          </c:tx>
          <c:spPr>
            <a:solidFill>
              <a:srgbClr val="ED7D31"/>
            </a:solidFill>
            <a:ln w="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>
                  <a:defRPr lang="en-US" sz="1000" b="0" strike="noStrike" spc="-1">
                    <a:solidFill>
                      <a:srgbClr val="000000"/>
                    </a:solidFill>
                    <a:latin typeface="Calibri"/>
                  </a:defRPr>
                </a:pPr>
                <a:endParaRPr lang="sr-Latn-R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7"/>
                <c:pt idx="0">
                  <c:v>10. dan</c:v>
                </c:pt>
                <c:pt idx="1">
                  <c:v>15. dan</c:v>
                </c:pt>
                <c:pt idx="2">
                  <c:v>20. dan</c:v>
                </c:pt>
                <c:pt idx="3">
                  <c:v>25. dan</c:v>
                </c:pt>
                <c:pt idx="4">
                  <c:v>30. dan</c:v>
                </c:pt>
                <c:pt idx="5">
                  <c:v>35. dan</c:v>
                </c:pt>
                <c:pt idx="6">
                  <c:v>40. dan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7"/>
                <c:pt idx="0">
                  <c:v>2</c:v>
                </c:pt>
                <c:pt idx="1">
                  <c:v>9</c:v>
                </c:pt>
                <c:pt idx="2">
                  <c:v>21</c:v>
                </c:pt>
                <c:pt idx="3">
                  <c:v>32</c:v>
                </c:pt>
                <c:pt idx="4">
                  <c:v>39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B62-4690-978D-73907A827ADD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Glinasto tlo</c:v>
                </c:pt>
              </c:strCache>
            </c:strRef>
          </c:tx>
          <c:spPr>
            <a:solidFill>
              <a:srgbClr val="A5A5A5"/>
            </a:solidFill>
            <a:ln w="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>
                  <a:defRPr lang="en-US" sz="1000" b="0" strike="noStrike" spc="-1">
                    <a:solidFill>
                      <a:srgbClr val="000000"/>
                    </a:solidFill>
                    <a:latin typeface="Calibri"/>
                  </a:defRPr>
                </a:pPr>
                <a:endParaRPr lang="sr-Latn-R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7"/>
                <c:pt idx="0">
                  <c:v>10. dan</c:v>
                </c:pt>
                <c:pt idx="1">
                  <c:v>15. dan</c:v>
                </c:pt>
                <c:pt idx="2">
                  <c:v>20. dan</c:v>
                </c:pt>
                <c:pt idx="3">
                  <c:v>25. dan</c:v>
                </c:pt>
                <c:pt idx="4">
                  <c:v>30. dan</c:v>
                </c:pt>
                <c:pt idx="5">
                  <c:v>35. dan</c:v>
                </c:pt>
                <c:pt idx="6">
                  <c:v>40. dan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7"/>
                <c:pt idx="0">
                  <c:v>1</c:v>
                </c:pt>
                <c:pt idx="1">
                  <c:v>17</c:v>
                </c:pt>
                <c:pt idx="2">
                  <c:v>32</c:v>
                </c:pt>
                <c:pt idx="3">
                  <c:v>38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B62-4690-978D-73907A827A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2587136"/>
        <c:axId val="112589056"/>
      </c:barChart>
      <c:catAx>
        <c:axId val="112587136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 lang="hr-HR" sz="1200" b="1" strike="noStrike" spc="-1">
                    <a:solidFill>
                      <a:srgbClr val="595959"/>
                    </a:solidFill>
                    <a:latin typeface="Arial"/>
                  </a:defRPr>
                </a:pPr>
                <a:r>
                  <a:rPr lang="hr-HR" sz="1200" b="1" strike="noStrike" spc="-1" dirty="0">
                    <a:solidFill>
                      <a:srgbClr val="595959"/>
                    </a:solidFill>
                    <a:latin typeface="Arial"/>
                  </a:rPr>
                  <a:t>dani od početka sijanja sjemenki graha</a:t>
                </a:r>
              </a:p>
            </c:rich>
          </c:tx>
          <c:layout>
            <c:manualLayout>
              <c:xMode val="edge"/>
              <c:yMode val="edge"/>
              <c:x val="0.6344652330813868"/>
              <c:y val="0.87156910892324002"/>
            </c:manualLayout>
          </c:layout>
          <c:overlay val="0"/>
          <c:spPr>
            <a:noFill/>
            <a:ln w="0">
              <a:noFill/>
            </a:ln>
          </c:spPr>
        </c:title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lang="en-US" sz="900" b="1" strike="noStrike" spc="-1">
                <a:solidFill>
                  <a:srgbClr val="595959"/>
                </a:solidFill>
                <a:latin typeface="Arial"/>
              </a:defRPr>
            </a:pPr>
            <a:endParaRPr lang="sr-Latn-RS"/>
          </a:p>
        </c:txPr>
        <c:crossAx val="112589056"/>
        <c:crosses val="autoZero"/>
        <c:auto val="1"/>
        <c:lblAlgn val="ctr"/>
        <c:lblOffset val="100"/>
        <c:noMultiLvlLbl val="0"/>
      </c:catAx>
      <c:valAx>
        <c:axId val="112589056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lang="hr-HR" sz="1200" b="1" strike="noStrike" spc="-1">
                    <a:solidFill>
                      <a:srgbClr val="595959"/>
                    </a:solidFill>
                    <a:latin typeface="Arial"/>
                  </a:defRPr>
                </a:pPr>
                <a:r>
                  <a:rPr lang="hr-HR" sz="1200" b="1" strike="noStrike" spc="-1" dirty="0">
                    <a:solidFill>
                      <a:srgbClr val="595959"/>
                    </a:solidFill>
                    <a:latin typeface="Arial"/>
                  </a:rPr>
                  <a:t>srednja vrijednost rasta stabljike graha u cm</a:t>
                </a:r>
              </a:p>
            </c:rich>
          </c:tx>
          <c:layout>
            <c:manualLayout>
              <c:xMode val="edge"/>
              <c:yMode val="edge"/>
              <c:x val="0"/>
              <c:y val="6.0214692612936264E-2"/>
            </c:manualLayout>
          </c:layout>
          <c:overlay val="0"/>
          <c:spPr>
            <a:noFill/>
            <a:ln w="0">
              <a:noFill/>
            </a:ln>
          </c:spPr>
        </c:title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lang="en-US" sz="900" b="0" strike="noStrike" spc="-1">
                <a:solidFill>
                  <a:srgbClr val="595959"/>
                </a:solidFill>
                <a:latin typeface="Calibri"/>
              </a:defRPr>
            </a:pPr>
            <a:endParaRPr lang="sr-Latn-RS"/>
          </a:p>
        </c:txPr>
        <c:crossAx val="112587136"/>
        <c:crosses val="autoZero"/>
        <c:crossBetween val="between"/>
      </c:valAx>
      <c:spPr>
        <a:noFill/>
        <a:ln w="0">
          <a:noFill/>
        </a:ln>
      </c:spPr>
    </c:plotArea>
    <c:legend>
      <c:legendPos val="b"/>
      <c:layout>
        <c:manualLayout>
          <c:xMode val="edge"/>
          <c:yMode val="edge"/>
          <c:x val="0.29506128452423463"/>
          <c:y val="0.93197812648597245"/>
          <c:w val="0.40987733616234806"/>
          <c:h val="6.8021873514027581E-2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lang="en-US" sz="1400" b="1" strike="noStrike" spc="-1">
              <a:solidFill>
                <a:srgbClr val="595959"/>
              </a:solidFill>
              <a:latin typeface="Arial"/>
            </a:defRPr>
          </a:pPr>
          <a:endParaRPr lang="sr-Latn-RS"/>
        </a:p>
      </c:txPr>
    </c:legend>
    <c:plotVisOnly val="1"/>
    <c:dispBlanksAs val="gap"/>
    <c:showDLblsOverMax val="1"/>
  </c:chart>
  <c:spPr>
    <a:solidFill>
      <a:srgbClr val="FFFFFF"/>
    </a:solidFill>
    <a:ln w="9360">
      <a:solidFill>
        <a:srgbClr val="D9D9D9"/>
      </a:solidFill>
      <a:round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154519858364402E-2"/>
          <c:y val="3.570708369387892E-2"/>
          <c:w val="0.93384551532468496"/>
          <c:h val="0.787356976528379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Ilovasto tlo</c:v>
                </c:pt>
              </c:strCache>
            </c:strRef>
          </c:tx>
          <c:spPr>
            <a:solidFill>
              <a:srgbClr val="5B9BD5"/>
            </a:solidFill>
            <a:ln w="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>
                  <a:defRPr lang="en-US" sz="1000" b="0" strike="noStrike" spc="-1">
                    <a:solidFill>
                      <a:srgbClr val="000000"/>
                    </a:solidFill>
                    <a:latin typeface="Calibri"/>
                  </a:defRPr>
                </a:pPr>
                <a:endParaRPr lang="sr-Latn-R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8"/>
                <c:pt idx="0">
                  <c:v>10. dan</c:v>
                </c:pt>
                <c:pt idx="1">
                  <c:v>15. dan</c:v>
                </c:pt>
                <c:pt idx="2">
                  <c:v>20. dan</c:v>
                </c:pt>
                <c:pt idx="3">
                  <c:v>25. dan</c:v>
                </c:pt>
                <c:pt idx="4">
                  <c:v>30. dan</c:v>
                </c:pt>
                <c:pt idx="5">
                  <c:v>35. dan</c:v>
                </c:pt>
                <c:pt idx="6">
                  <c:v>40. dan</c:v>
                </c:pt>
                <c:pt idx="7">
                  <c:v>45. dan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8"/>
                <c:pt idx="0">
                  <c:v>3</c:v>
                </c:pt>
                <c:pt idx="1">
                  <c:v>12</c:v>
                </c:pt>
                <c:pt idx="2">
                  <c:v>16</c:v>
                </c:pt>
                <c:pt idx="3">
                  <c:v>22</c:v>
                </c:pt>
                <c:pt idx="4">
                  <c:v>26</c:v>
                </c:pt>
                <c:pt idx="5">
                  <c:v>28</c:v>
                </c:pt>
                <c:pt idx="6">
                  <c:v>28</c:v>
                </c:pt>
                <c:pt idx="7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CB-4061-BED0-DAE70A1256F6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Pjeskovito tlo</c:v>
                </c:pt>
              </c:strCache>
            </c:strRef>
          </c:tx>
          <c:spPr>
            <a:solidFill>
              <a:srgbClr val="ED7D31"/>
            </a:solidFill>
            <a:ln w="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>
                  <a:defRPr lang="en-US" sz="1000" b="0" strike="noStrike" spc="-1">
                    <a:solidFill>
                      <a:srgbClr val="000000"/>
                    </a:solidFill>
                    <a:latin typeface="Calibri"/>
                  </a:defRPr>
                </a:pPr>
                <a:endParaRPr lang="sr-Latn-R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8"/>
                <c:pt idx="0">
                  <c:v>10. dan</c:v>
                </c:pt>
                <c:pt idx="1">
                  <c:v>15. dan</c:v>
                </c:pt>
                <c:pt idx="2">
                  <c:v>20. dan</c:v>
                </c:pt>
                <c:pt idx="3">
                  <c:v>25. dan</c:v>
                </c:pt>
                <c:pt idx="4">
                  <c:v>30. dan</c:v>
                </c:pt>
                <c:pt idx="5">
                  <c:v>35. dan</c:v>
                </c:pt>
                <c:pt idx="6">
                  <c:v>40. dan</c:v>
                </c:pt>
                <c:pt idx="7">
                  <c:v>45. dan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8"/>
                <c:pt idx="0">
                  <c:v>1</c:v>
                </c:pt>
                <c:pt idx="1">
                  <c:v>6</c:v>
                </c:pt>
                <c:pt idx="2">
                  <c:v>11</c:v>
                </c:pt>
                <c:pt idx="3">
                  <c:v>18</c:v>
                </c:pt>
                <c:pt idx="4">
                  <c:v>20</c:v>
                </c:pt>
                <c:pt idx="5">
                  <c:v>20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CB-4061-BED0-DAE70A1256F6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Glinasto tlo</c:v>
                </c:pt>
              </c:strCache>
            </c:strRef>
          </c:tx>
          <c:spPr>
            <a:solidFill>
              <a:srgbClr val="A5A5A5"/>
            </a:solidFill>
            <a:ln w="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>
                  <a:defRPr lang="en-US" sz="1000" b="0" strike="noStrike" spc="-1">
                    <a:solidFill>
                      <a:srgbClr val="000000"/>
                    </a:solidFill>
                    <a:latin typeface="Calibri"/>
                  </a:defRPr>
                </a:pPr>
                <a:endParaRPr lang="sr-Latn-R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8"/>
                <c:pt idx="0">
                  <c:v>10. dan</c:v>
                </c:pt>
                <c:pt idx="1">
                  <c:v>15. dan</c:v>
                </c:pt>
                <c:pt idx="2">
                  <c:v>20. dan</c:v>
                </c:pt>
                <c:pt idx="3">
                  <c:v>25. dan</c:v>
                </c:pt>
                <c:pt idx="4">
                  <c:v>30. dan</c:v>
                </c:pt>
                <c:pt idx="5">
                  <c:v>35. dan</c:v>
                </c:pt>
                <c:pt idx="6">
                  <c:v>40. dan</c:v>
                </c:pt>
                <c:pt idx="7">
                  <c:v>45. dan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8"/>
                <c:pt idx="0">
                  <c:v>1</c:v>
                </c:pt>
                <c:pt idx="1">
                  <c:v>10</c:v>
                </c:pt>
                <c:pt idx="2">
                  <c:v>17</c:v>
                </c:pt>
                <c:pt idx="3">
                  <c:v>20</c:v>
                </c:pt>
                <c:pt idx="4">
                  <c:v>25</c:v>
                </c:pt>
                <c:pt idx="5">
                  <c:v>25</c:v>
                </c:pt>
                <c:pt idx="6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8CB-4061-BED0-DAE70A1256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1862912"/>
        <c:axId val="111864832"/>
      </c:barChart>
      <c:catAx>
        <c:axId val="111862912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 lang="hr-HR" sz="1200" b="1" strike="noStrike" spc="-1">
                    <a:solidFill>
                      <a:srgbClr val="595959"/>
                    </a:solidFill>
                    <a:latin typeface="Arial"/>
                  </a:defRPr>
                </a:pPr>
                <a:r>
                  <a:rPr lang="hr-HR" sz="1200" b="1" strike="noStrike" spc="-1" dirty="0">
                    <a:solidFill>
                      <a:srgbClr val="595959"/>
                    </a:solidFill>
                    <a:latin typeface="Arial"/>
                  </a:rPr>
                  <a:t>dani od početka sijanja sjemenki pšenice</a:t>
                </a:r>
              </a:p>
            </c:rich>
          </c:tx>
          <c:layout>
            <c:manualLayout>
              <c:xMode val="edge"/>
              <c:yMode val="edge"/>
              <c:x val="0.62720905340635535"/>
              <c:y val="0.88454601130770549"/>
            </c:manualLayout>
          </c:layout>
          <c:overlay val="0"/>
          <c:spPr>
            <a:noFill/>
            <a:ln w="0">
              <a:noFill/>
            </a:ln>
          </c:spPr>
        </c:title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lang="en-US" sz="900" b="1" strike="noStrike" spc="-1">
                <a:solidFill>
                  <a:srgbClr val="595959"/>
                </a:solidFill>
                <a:latin typeface="Arial"/>
              </a:defRPr>
            </a:pPr>
            <a:endParaRPr lang="sr-Latn-RS"/>
          </a:p>
        </c:txPr>
        <c:crossAx val="111864832"/>
        <c:crosses val="autoZero"/>
        <c:auto val="1"/>
        <c:lblAlgn val="ctr"/>
        <c:lblOffset val="100"/>
        <c:noMultiLvlLbl val="0"/>
      </c:catAx>
      <c:valAx>
        <c:axId val="111864832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lang="hr-HR" sz="1200" b="1" strike="noStrike" spc="-1">
                    <a:solidFill>
                      <a:srgbClr val="595959"/>
                    </a:solidFill>
                    <a:latin typeface="Arial"/>
                  </a:defRPr>
                </a:pPr>
                <a:r>
                  <a:rPr lang="hr-HR" sz="1200" b="1" strike="noStrike" spc="-1" dirty="0">
                    <a:solidFill>
                      <a:srgbClr val="595959"/>
                    </a:solidFill>
                    <a:latin typeface="Arial"/>
                  </a:rPr>
                  <a:t>srednja vrijednost rasta stabljike pšenice u cm</a:t>
                </a:r>
              </a:p>
            </c:rich>
          </c:tx>
          <c:layout>
            <c:manualLayout>
              <c:xMode val="edge"/>
              <c:yMode val="edge"/>
              <c:x val="0"/>
              <c:y val="0.11639877324614142"/>
            </c:manualLayout>
          </c:layout>
          <c:overlay val="0"/>
          <c:spPr>
            <a:noFill/>
            <a:ln w="0">
              <a:noFill/>
            </a:ln>
          </c:spPr>
        </c:title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lang="en-US" sz="900" b="0" strike="noStrike" spc="-1">
                <a:solidFill>
                  <a:srgbClr val="595959"/>
                </a:solidFill>
                <a:latin typeface="Calibri"/>
              </a:defRPr>
            </a:pPr>
            <a:endParaRPr lang="sr-Latn-RS"/>
          </a:p>
        </c:txPr>
        <c:crossAx val="111862912"/>
        <c:crosses val="autoZero"/>
        <c:crossBetween val="between"/>
      </c:valAx>
      <c:spPr>
        <a:noFill/>
        <a:ln w="0">
          <a:noFill/>
        </a:ln>
      </c:spPr>
    </c:plotArea>
    <c:legend>
      <c:legendPos val="b"/>
      <c:overlay val="0"/>
      <c:spPr>
        <a:noFill/>
        <a:ln w="0">
          <a:noFill/>
        </a:ln>
      </c:spPr>
      <c:txPr>
        <a:bodyPr/>
        <a:lstStyle/>
        <a:p>
          <a:pPr>
            <a:defRPr lang="en-US" sz="1200" b="1" strike="noStrike" spc="-1">
              <a:solidFill>
                <a:srgbClr val="595959"/>
              </a:solidFill>
              <a:latin typeface="Arial"/>
            </a:defRPr>
          </a:pPr>
          <a:endParaRPr lang="sr-Latn-RS"/>
        </a:p>
      </c:txPr>
    </c:legend>
    <c:plotVisOnly val="1"/>
    <c:dispBlanksAs val="gap"/>
    <c:showDLblsOverMax val="1"/>
  </c:chart>
  <c:spPr>
    <a:solidFill>
      <a:srgbClr val="FFFFFF"/>
    </a:solidFill>
    <a:ln w="9360">
      <a:solidFill>
        <a:srgbClr val="D9D9D9"/>
      </a:solidFill>
      <a:round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Ilovasto tlo</c:v>
                </c:pt>
              </c:strCache>
            </c:strRef>
          </c:tx>
          <c:spPr>
            <a:solidFill>
              <a:srgbClr val="5B9BD5"/>
            </a:solidFill>
            <a:ln w="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>
                  <a:defRPr lang="en-US" sz="1000" b="0" strike="noStrike" spc="-1">
                    <a:solidFill>
                      <a:srgbClr val="000000"/>
                    </a:solidFill>
                    <a:latin typeface="Calibri"/>
                  </a:defRPr>
                </a:pPr>
                <a:endParaRPr lang="sr-Latn-R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7"/>
                <c:pt idx="0">
                  <c:v>10. dan</c:v>
                </c:pt>
                <c:pt idx="1">
                  <c:v>15. dan</c:v>
                </c:pt>
                <c:pt idx="2">
                  <c:v>20. dan</c:v>
                </c:pt>
                <c:pt idx="3">
                  <c:v>25. dan</c:v>
                </c:pt>
                <c:pt idx="4">
                  <c:v>30. dan</c:v>
                </c:pt>
                <c:pt idx="5">
                  <c:v>35. dan</c:v>
                </c:pt>
                <c:pt idx="6">
                  <c:v>40. dan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7"/>
                <c:pt idx="0">
                  <c:v>2</c:v>
                </c:pt>
                <c:pt idx="1">
                  <c:v>6</c:v>
                </c:pt>
                <c:pt idx="2">
                  <c:v>9</c:v>
                </c:pt>
                <c:pt idx="3">
                  <c:v>9</c:v>
                </c:pt>
                <c:pt idx="4">
                  <c:v>12</c:v>
                </c:pt>
                <c:pt idx="5">
                  <c:v>12</c:v>
                </c:pt>
                <c:pt idx="6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E1-45C4-8BE9-BFC8FD5DFCEA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Pjeskovito tlo</c:v>
                </c:pt>
              </c:strCache>
            </c:strRef>
          </c:tx>
          <c:spPr>
            <a:solidFill>
              <a:srgbClr val="ED7D31"/>
            </a:solidFill>
            <a:ln w="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>
                  <a:defRPr lang="en-US" sz="1000" b="0" strike="noStrike" spc="-1">
                    <a:solidFill>
                      <a:srgbClr val="000000"/>
                    </a:solidFill>
                    <a:latin typeface="Calibri"/>
                  </a:defRPr>
                </a:pPr>
                <a:endParaRPr lang="sr-Latn-R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7"/>
                <c:pt idx="0">
                  <c:v>10. dan</c:v>
                </c:pt>
                <c:pt idx="1">
                  <c:v>15. dan</c:v>
                </c:pt>
                <c:pt idx="2">
                  <c:v>20. dan</c:v>
                </c:pt>
                <c:pt idx="3">
                  <c:v>25. dan</c:v>
                </c:pt>
                <c:pt idx="4">
                  <c:v>30. dan</c:v>
                </c:pt>
                <c:pt idx="5">
                  <c:v>35. dan</c:v>
                </c:pt>
                <c:pt idx="6">
                  <c:v>40. dan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7"/>
                <c:pt idx="0">
                  <c:v>0.5</c:v>
                </c:pt>
                <c:pt idx="1">
                  <c:v>2.5</c:v>
                </c:pt>
                <c:pt idx="2">
                  <c:v>8</c:v>
                </c:pt>
                <c:pt idx="3">
                  <c:v>8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E1-45C4-8BE9-BFC8FD5DFCEA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Glinasto tlo</c:v>
                </c:pt>
              </c:strCache>
            </c:strRef>
          </c:tx>
          <c:spPr>
            <a:solidFill>
              <a:srgbClr val="A5A5A5"/>
            </a:solidFill>
            <a:ln w="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>
                  <a:defRPr lang="en-US" sz="1000" b="0" strike="noStrike" spc="-1">
                    <a:solidFill>
                      <a:srgbClr val="000000"/>
                    </a:solidFill>
                    <a:latin typeface="Calibri"/>
                  </a:defRPr>
                </a:pPr>
                <a:endParaRPr lang="sr-Latn-R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7"/>
                <c:pt idx="0">
                  <c:v>10. dan</c:v>
                </c:pt>
                <c:pt idx="1">
                  <c:v>15. dan</c:v>
                </c:pt>
                <c:pt idx="2">
                  <c:v>20. dan</c:v>
                </c:pt>
                <c:pt idx="3">
                  <c:v>25. dan</c:v>
                </c:pt>
                <c:pt idx="4">
                  <c:v>30. dan</c:v>
                </c:pt>
                <c:pt idx="5">
                  <c:v>35. dan</c:v>
                </c:pt>
                <c:pt idx="6">
                  <c:v>40. dan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10</c:v>
                </c:pt>
                <c:pt idx="3">
                  <c:v>10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EE1-45C4-8BE9-BFC8FD5DFC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5722880"/>
        <c:axId val="136343552"/>
      </c:barChart>
      <c:catAx>
        <c:axId val="135722880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 lang="hr-HR" sz="1500" b="1" strike="noStrike" spc="-1">
                    <a:solidFill>
                      <a:srgbClr val="595959"/>
                    </a:solidFill>
                    <a:latin typeface="Arial"/>
                  </a:defRPr>
                </a:pPr>
                <a:r>
                  <a:rPr lang="hr-HR" sz="1500" b="1" strike="noStrike" spc="-1" dirty="0">
                    <a:solidFill>
                      <a:srgbClr val="595959"/>
                    </a:solidFill>
                    <a:latin typeface="Arial"/>
                  </a:rPr>
                  <a:t>dani od početka sijanja sjemenki rajčice</a:t>
                </a:r>
              </a:p>
            </c:rich>
          </c:tx>
          <c:layout>
            <c:manualLayout>
              <c:xMode val="edge"/>
              <c:yMode val="edge"/>
              <c:x val="0.64076053861901583"/>
              <c:y val="0.87070434041542599"/>
            </c:manualLayout>
          </c:layout>
          <c:overlay val="0"/>
          <c:spPr>
            <a:noFill/>
            <a:ln w="0">
              <a:noFill/>
            </a:ln>
          </c:spPr>
        </c:title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lang="en-US" sz="900" b="1" strike="noStrike" spc="-1">
                <a:solidFill>
                  <a:srgbClr val="595959"/>
                </a:solidFill>
                <a:latin typeface="Arial"/>
              </a:defRPr>
            </a:pPr>
            <a:endParaRPr lang="sr-Latn-RS"/>
          </a:p>
        </c:txPr>
        <c:crossAx val="136343552"/>
        <c:crosses val="autoZero"/>
        <c:auto val="1"/>
        <c:lblAlgn val="ctr"/>
        <c:lblOffset val="100"/>
        <c:noMultiLvlLbl val="0"/>
      </c:catAx>
      <c:valAx>
        <c:axId val="136343552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lang="hr-HR" sz="1400" b="1" strike="noStrike" spc="-1">
                    <a:solidFill>
                      <a:srgbClr val="595959"/>
                    </a:solidFill>
                    <a:latin typeface="Arial"/>
                  </a:defRPr>
                </a:pPr>
                <a:r>
                  <a:rPr lang="hr-HR" sz="1400" b="1" strike="noStrike" spc="-1" dirty="0">
                    <a:solidFill>
                      <a:srgbClr val="595959"/>
                    </a:solidFill>
                    <a:latin typeface="Arial"/>
                  </a:rPr>
                  <a:t>srednja vrijednost rasta stabljike rajčice u cm</a:t>
                </a:r>
              </a:p>
            </c:rich>
          </c:tx>
          <c:layout>
            <c:manualLayout>
              <c:xMode val="edge"/>
              <c:yMode val="edge"/>
              <c:x val="7.04626237170291E-3"/>
              <c:y val="0.11140739507027443"/>
            </c:manualLayout>
          </c:layout>
          <c:overlay val="0"/>
          <c:spPr>
            <a:noFill/>
            <a:ln w="0">
              <a:noFill/>
            </a:ln>
          </c:spPr>
        </c:title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lang="en-US" sz="900" b="0" strike="noStrike" spc="-1">
                <a:solidFill>
                  <a:srgbClr val="595959"/>
                </a:solidFill>
                <a:latin typeface="Calibri"/>
              </a:defRPr>
            </a:pPr>
            <a:endParaRPr lang="sr-Latn-RS"/>
          </a:p>
        </c:txPr>
        <c:crossAx val="135722880"/>
        <c:crosses val="autoZero"/>
        <c:crossBetween val="between"/>
      </c:valAx>
      <c:spPr>
        <a:noFill/>
        <a:ln w="0">
          <a:noFill/>
        </a:ln>
      </c:spPr>
    </c:plotArea>
    <c:legend>
      <c:legendPos val="b"/>
      <c:overlay val="0"/>
      <c:spPr>
        <a:noFill/>
        <a:ln w="0">
          <a:noFill/>
        </a:ln>
      </c:spPr>
      <c:txPr>
        <a:bodyPr/>
        <a:lstStyle/>
        <a:p>
          <a:pPr>
            <a:defRPr lang="en-US" sz="1400" b="1" strike="noStrike" spc="-1">
              <a:solidFill>
                <a:srgbClr val="595959"/>
              </a:solidFill>
              <a:latin typeface="Arial"/>
            </a:defRPr>
          </a:pPr>
          <a:endParaRPr lang="sr-Latn-RS"/>
        </a:p>
      </c:txPr>
    </c:legend>
    <c:plotVisOnly val="1"/>
    <c:dispBlanksAs val="gap"/>
    <c:showDLblsOverMax val="1"/>
  </c:chart>
  <c:spPr>
    <a:solidFill>
      <a:srgbClr val="FFFFFF"/>
    </a:solidFill>
    <a:ln w="9360">
      <a:solidFill>
        <a:srgbClr val="D9D9D9"/>
      </a:solidFill>
      <a:round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>
            <a:extLst>
              <a:ext uri="{FF2B5EF4-FFF2-40B4-BE49-F238E27FC236}">
                <a16:creationId xmlns:a16="http://schemas.microsoft.com/office/drawing/2014/main" id="{2A3390C7-643B-4160-A33F-EF98C1D332C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14900017-8012-4642-91F1-DFA4E58B70F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37F8F6-5D2E-4C8D-9852-6F5CC1E85EAF}" type="datetimeFigureOut">
              <a:rPr lang="hr-HR" smtClean="0"/>
              <a:t>27.10.2023.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E37AE02E-94CF-4DF0-99E0-B067A8836A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6FBD7BDB-D026-4312-889C-25EE4C04F8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74BD6-15B0-481C-A88C-FD530A0C4E7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59875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998D5-0A30-4FB7-ABE8-DA2CB796DF70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06DBD-C50C-4F18-B6CD-B9454021C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14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tekst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7010400" y="1028700"/>
            <a:ext cx="4659712" cy="4656996"/>
          </a:xfrm>
          <a:prstGeom prst="roundRect">
            <a:avLst>
              <a:gd name="adj" fmla="val 50000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27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23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tekst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31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559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tekst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973655" y="1459974"/>
            <a:ext cx="4211708" cy="4210050"/>
          </a:xfrm>
          <a:prstGeom prst="roundRect">
            <a:avLst>
              <a:gd name="adj" fmla="val 50000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5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tekst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40135" y="1081314"/>
            <a:ext cx="5522515" cy="2995386"/>
          </a:xfrm>
          <a:prstGeom prst="roundRect">
            <a:avLst>
              <a:gd name="adj" fmla="val 50000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tekst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547942" y="927365"/>
            <a:ext cx="4211708" cy="4210050"/>
          </a:xfrm>
          <a:prstGeom prst="roundRect">
            <a:avLst>
              <a:gd name="adj" fmla="val 50000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65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tekst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95351" y="892155"/>
            <a:ext cx="5219649" cy="3035342"/>
          </a:xfrm>
          <a:prstGeom prst="roundRect">
            <a:avLst>
              <a:gd name="adj" fmla="val 50000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89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tabl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14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tekst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7891387" y="1708948"/>
            <a:ext cx="3979067" cy="3976748"/>
          </a:xfrm>
          <a:prstGeom prst="roundRect">
            <a:avLst>
              <a:gd name="adj" fmla="val 50000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25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998D5-0A30-4FB7-ABE8-DA2CB796DF70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06DBD-C50C-4F18-B6CD-B9454021C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439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8" r:id="rId8"/>
    <p:sldLayoutId id="2147483662" r:id="rId9"/>
    <p:sldLayoutId id="2147483674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pxhere.com/cs/photo/19994" TargetMode="External"/><Relationship Id="rId13" Type="http://schemas.openxmlformats.org/officeDocument/2006/relationships/hyperlink" Target="https://creativecommons.org/licenses/by-sa/3.0/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4.jpeg"/><Relationship Id="rId12" Type="http://schemas.openxmlformats.org/officeDocument/2006/relationships/hyperlink" Target="https://blog.dnevnik.hr/fartlaboda/2019/01/index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reativecommons.org/licenses/by-nc-nd/3.0/" TargetMode="External"/><Relationship Id="rId11" Type="http://schemas.openxmlformats.org/officeDocument/2006/relationships/image" Target="../media/image6.jpg"/><Relationship Id="rId5" Type="http://schemas.openxmlformats.org/officeDocument/2006/relationships/hyperlink" Target="https://www.wired.it/scienza/ecologia/2018/10/25/cambiamento-climatico-come-ridurre-emissioni-carbonio/" TargetMode="External"/><Relationship Id="rId10" Type="http://schemas.openxmlformats.org/officeDocument/2006/relationships/hyperlink" Target="https://www.europeandissemination.eu/cyborg-soil-reveals-the-secret-microbial-metropolis-beneath-our-feet/14459" TargetMode="External"/><Relationship Id="rId4" Type="http://schemas.openxmlformats.org/officeDocument/2006/relationships/image" Target="../media/image3.jpeg"/><Relationship Id="rId9" Type="http://schemas.openxmlformats.org/officeDocument/2006/relationships/image" Target="../media/image5.jpg"/><Relationship Id="rId1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hyperlink" Target="https://docs.google.com/document/d/14OpDwEMlV9VI24pQtLvzcvK_01WMGYxz/edit?usp=sharing&amp;ouid=101219747271078624966&amp;rtpof=true&amp;sd=true" TargetMode="External"/><Relationship Id="rId4" Type="http://schemas.openxmlformats.org/officeDocument/2006/relationships/image" Target="../media/image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mynasadata.larc.nasa.gov/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globe.gov/" TargetMode="External"/><Relationship Id="rId5" Type="http://schemas.openxmlformats.org/officeDocument/2006/relationships/image" Target="../media/image41.png"/><Relationship Id="rId4" Type="http://schemas.openxmlformats.org/officeDocument/2006/relationships/hyperlink" Target="http://globe.hr/" TargetMode="External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publicdomainpictures.net/view-image.php?image=331090&amp;picture=" TargetMode="External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sv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svg"/><Relationship Id="rId7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.svg"/><Relationship Id="rId7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9">
            <a:extLst>
              <a:ext uri="{FF2B5EF4-FFF2-40B4-BE49-F238E27FC236}">
                <a16:creationId xmlns:a16="http://schemas.microsoft.com/office/drawing/2014/main" id="{D1024524-8D06-1E0B-C02F-E10832DE64B9}"/>
              </a:ext>
            </a:extLst>
          </p:cNvPr>
          <p:cNvSpPr/>
          <p:nvPr/>
        </p:nvSpPr>
        <p:spPr>
          <a:xfrm flipH="1">
            <a:off x="8398275" y="4368669"/>
            <a:ext cx="1292875" cy="2489331"/>
          </a:xfrm>
          <a:prstGeom prst="round1Rect">
            <a:avLst>
              <a:gd name="adj" fmla="val 31197"/>
            </a:avLst>
          </a:prstGeom>
          <a:solidFill>
            <a:srgbClr val="FC1A7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66DD55-0BFF-4AE6-B54E-124533D16C8E}"/>
              </a:ext>
            </a:extLst>
          </p:cNvPr>
          <p:cNvSpPr txBox="1"/>
          <p:nvPr/>
        </p:nvSpPr>
        <p:spPr>
          <a:xfrm>
            <a:off x="2741930" y="2403014"/>
            <a:ext cx="7786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5400" dirty="0" err="1">
                <a:latin typeface="Poppins SemiBold" panose="00000700000000000000" pitchFamily="2" charset="0"/>
                <a:cs typeface="Poppins SemiBold" panose="00000700000000000000" pitchFamily="2" charset="0"/>
              </a:rPr>
              <a:t>RaSTEMo</a:t>
            </a:r>
            <a:r>
              <a:rPr lang="hr-HR" sz="54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 s GLOBE-om</a:t>
            </a:r>
            <a:endParaRPr lang="en-US" sz="540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E6D18A-ECED-478D-8C02-E52A7AFE13D8}"/>
              </a:ext>
            </a:extLst>
          </p:cNvPr>
          <p:cNvSpPr txBox="1"/>
          <p:nvPr/>
        </p:nvSpPr>
        <p:spPr>
          <a:xfrm>
            <a:off x="2741930" y="3472851"/>
            <a:ext cx="6949220" cy="114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Ivica Štrbac, prof. i mr. sc. Tamara Banović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OŠ Josip Pupačić, Omiš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8CD9E76-2E21-B218-A7C2-F8306A4874C8}"/>
              </a:ext>
            </a:extLst>
          </p:cNvPr>
          <p:cNvGrpSpPr/>
          <p:nvPr/>
        </p:nvGrpSpPr>
        <p:grpSpPr>
          <a:xfrm rot="5400000">
            <a:off x="10425375" y="1983562"/>
            <a:ext cx="1548432" cy="1044796"/>
            <a:chOff x="3485387" y="4929030"/>
            <a:chExt cx="1548432" cy="1044796"/>
          </a:xfrm>
          <a:solidFill>
            <a:schemeClr val="tx2"/>
          </a:solidFill>
        </p:grpSpPr>
        <p:sp>
          <p:nvSpPr>
            <p:cNvPr id="6" name="Rectangle: Rounded Corners 9">
              <a:extLst>
                <a:ext uri="{FF2B5EF4-FFF2-40B4-BE49-F238E27FC236}">
                  <a16:creationId xmlns:a16="http://schemas.microsoft.com/office/drawing/2014/main" id="{92561CB5-E259-123F-EC8D-B3BD61E6508C}"/>
                </a:ext>
              </a:extLst>
            </p:cNvPr>
            <p:cNvSpPr/>
            <p:nvPr userDrawn="1"/>
          </p:nvSpPr>
          <p:spPr>
            <a:xfrm>
              <a:off x="3485387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Rounded Corners 9">
              <a:extLst>
                <a:ext uri="{FF2B5EF4-FFF2-40B4-BE49-F238E27FC236}">
                  <a16:creationId xmlns:a16="http://schemas.microsoft.com/office/drawing/2014/main" id="{4770BBFF-2333-9490-1E33-21700BB70E99}"/>
                </a:ext>
              </a:extLst>
            </p:cNvPr>
            <p:cNvSpPr/>
            <p:nvPr userDrawn="1"/>
          </p:nvSpPr>
          <p:spPr>
            <a:xfrm>
              <a:off x="3834758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9">
              <a:extLst>
                <a:ext uri="{FF2B5EF4-FFF2-40B4-BE49-F238E27FC236}">
                  <a16:creationId xmlns:a16="http://schemas.microsoft.com/office/drawing/2014/main" id="{C3500A67-DFF7-7F40-2E30-38619B90B7FA}"/>
                </a:ext>
              </a:extLst>
            </p:cNvPr>
            <p:cNvSpPr/>
            <p:nvPr userDrawn="1"/>
          </p:nvSpPr>
          <p:spPr>
            <a:xfrm>
              <a:off x="418412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7A45333E-74C6-5B81-237E-BFC17D12495D}"/>
                </a:ext>
              </a:extLst>
            </p:cNvPr>
            <p:cNvSpPr/>
            <p:nvPr userDrawn="1"/>
          </p:nvSpPr>
          <p:spPr>
            <a:xfrm>
              <a:off x="453349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381EE3D-9049-C856-55A6-86820B566DCC}"/>
                </a:ext>
              </a:extLst>
            </p:cNvPr>
            <p:cNvSpPr/>
            <p:nvPr userDrawn="1"/>
          </p:nvSpPr>
          <p:spPr>
            <a:xfrm>
              <a:off x="4882870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9">
              <a:extLst>
                <a:ext uri="{FF2B5EF4-FFF2-40B4-BE49-F238E27FC236}">
                  <a16:creationId xmlns:a16="http://schemas.microsoft.com/office/drawing/2014/main" id="{208E1934-3E6B-3EA9-2EB2-F89D71A034EC}"/>
                </a:ext>
              </a:extLst>
            </p:cNvPr>
            <p:cNvSpPr/>
            <p:nvPr userDrawn="1"/>
          </p:nvSpPr>
          <p:spPr>
            <a:xfrm>
              <a:off x="3485387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9">
              <a:extLst>
                <a:ext uri="{FF2B5EF4-FFF2-40B4-BE49-F238E27FC236}">
                  <a16:creationId xmlns:a16="http://schemas.microsoft.com/office/drawing/2014/main" id="{908B1B46-D7A0-D34F-C4AD-937AB8B4EE2A}"/>
                </a:ext>
              </a:extLst>
            </p:cNvPr>
            <p:cNvSpPr/>
            <p:nvPr userDrawn="1"/>
          </p:nvSpPr>
          <p:spPr>
            <a:xfrm>
              <a:off x="3834758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9">
              <a:extLst>
                <a:ext uri="{FF2B5EF4-FFF2-40B4-BE49-F238E27FC236}">
                  <a16:creationId xmlns:a16="http://schemas.microsoft.com/office/drawing/2014/main" id="{E30DF27A-9AEE-CE4B-AC67-BDF029A1B7A1}"/>
                </a:ext>
              </a:extLst>
            </p:cNvPr>
            <p:cNvSpPr/>
            <p:nvPr userDrawn="1"/>
          </p:nvSpPr>
          <p:spPr>
            <a:xfrm>
              <a:off x="418412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9">
              <a:extLst>
                <a:ext uri="{FF2B5EF4-FFF2-40B4-BE49-F238E27FC236}">
                  <a16:creationId xmlns:a16="http://schemas.microsoft.com/office/drawing/2014/main" id="{B568F789-1154-D03E-C89D-A6C6C4AF2F4F}"/>
                </a:ext>
              </a:extLst>
            </p:cNvPr>
            <p:cNvSpPr/>
            <p:nvPr userDrawn="1"/>
          </p:nvSpPr>
          <p:spPr>
            <a:xfrm>
              <a:off x="453349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9">
              <a:extLst>
                <a:ext uri="{FF2B5EF4-FFF2-40B4-BE49-F238E27FC236}">
                  <a16:creationId xmlns:a16="http://schemas.microsoft.com/office/drawing/2014/main" id="{1727A942-BF1F-1F52-8B07-262DE36ECD0B}"/>
                </a:ext>
              </a:extLst>
            </p:cNvPr>
            <p:cNvSpPr/>
            <p:nvPr userDrawn="1"/>
          </p:nvSpPr>
          <p:spPr>
            <a:xfrm>
              <a:off x="4882870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9">
              <a:extLst>
                <a:ext uri="{FF2B5EF4-FFF2-40B4-BE49-F238E27FC236}">
                  <a16:creationId xmlns:a16="http://schemas.microsoft.com/office/drawing/2014/main" id="{526F309E-10A3-1948-7E98-5B0BF1BE3E2B}"/>
                </a:ext>
              </a:extLst>
            </p:cNvPr>
            <p:cNvSpPr/>
            <p:nvPr userDrawn="1"/>
          </p:nvSpPr>
          <p:spPr>
            <a:xfrm>
              <a:off x="3485387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9">
              <a:extLst>
                <a:ext uri="{FF2B5EF4-FFF2-40B4-BE49-F238E27FC236}">
                  <a16:creationId xmlns:a16="http://schemas.microsoft.com/office/drawing/2014/main" id="{D38A6F15-14EC-4C2B-58C5-26C3A571050D}"/>
                </a:ext>
              </a:extLst>
            </p:cNvPr>
            <p:cNvSpPr/>
            <p:nvPr userDrawn="1"/>
          </p:nvSpPr>
          <p:spPr>
            <a:xfrm>
              <a:off x="3834758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9">
              <a:extLst>
                <a:ext uri="{FF2B5EF4-FFF2-40B4-BE49-F238E27FC236}">
                  <a16:creationId xmlns:a16="http://schemas.microsoft.com/office/drawing/2014/main" id="{7D2B09B4-7C63-10DB-1708-F3CC2BE2BF3B}"/>
                </a:ext>
              </a:extLst>
            </p:cNvPr>
            <p:cNvSpPr/>
            <p:nvPr userDrawn="1"/>
          </p:nvSpPr>
          <p:spPr>
            <a:xfrm>
              <a:off x="418412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9">
              <a:extLst>
                <a:ext uri="{FF2B5EF4-FFF2-40B4-BE49-F238E27FC236}">
                  <a16:creationId xmlns:a16="http://schemas.microsoft.com/office/drawing/2014/main" id="{5F0E0F9B-1D4F-6C70-6FBC-D8A2BD46EBD1}"/>
                </a:ext>
              </a:extLst>
            </p:cNvPr>
            <p:cNvSpPr/>
            <p:nvPr userDrawn="1"/>
          </p:nvSpPr>
          <p:spPr>
            <a:xfrm>
              <a:off x="453349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9">
              <a:extLst>
                <a:ext uri="{FF2B5EF4-FFF2-40B4-BE49-F238E27FC236}">
                  <a16:creationId xmlns:a16="http://schemas.microsoft.com/office/drawing/2014/main" id="{1165DC2E-C3A2-81AA-2158-B0269B5E3DB7}"/>
                </a:ext>
              </a:extLst>
            </p:cNvPr>
            <p:cNvSpPr/>
            <p:nvPr userDrawn="1"/>
          </p:nvSpPr>
          <p:spPr>
            <a:xfrm>
              <a:off x="4882870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9">
              <a:extLst>
                <a:ext uri="{FF2B5EF4-FFF2-40B4-BE49-F238E27FC236}">
                  <a16:creationId xmlns:a16="http://schemas.microsoft.com/office/drawing/2014/main" id="{C4D55C25-8226-6A10-AD30-AB67D1614C08}"/>
                </a:ext>
              </a:extLst>
            </p:cNvPr>
            <p:cNvSpPr/>
            <p:nvPr userDrawn="1"/>
          </p:nvSpPr>
          <p:spPr>
            <a:xfrm>
              <a:off x="3485387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9">
              <a:extLst>
                <a:ext uri="{FF2B5EF4-FFF2-40B4-BE49-F238E27FC236}">
                  <a16:creationId xmlns:a16="http://schemas.microsoft.com/office/drawing/2014/main" id="{E6584F12-063B-CD62-934D-67581AF79390}"/>
                </a:ext>
              </a:extLst>
            </p:cNvPr>
            <p:cNvSpPr/>
            <p:nvPr userDrawn="1"/>
          </p:nvSpPr>
          <p:spPr>
            <a:xfrm>
              <a:off x="3834758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9">
              <a:extLst>
                <a:ext uri="{FF2B5EF4-FFF2-40B4-BE49-F238E27FC236}">
                  <a16:creationId xmlns:a16="http://schemas.microsoft.com/office/drawing/2014/main" id="{B98DEF8D-4683-715A-5CD3-94D003B20913}"/>
                </a:ext>
              </a:extLst>
            </p:cNvPr>
            <p:cNvSpPr/>
            <p:nvPr userDrawn="1"/>
          </p:nvSpPr>
          <p:spPr>
            <a:xfrm>
              <a:off x="418412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9">
              <a:extLst>
                <a:ext uri="{FF2B5EF4-FFF2-40B4-BE49-F238E27FC236}">
                  <a16:creationId xmlns:a16="http://schemas.microsoft.com/office/drawing/2014/main" id="{121A08DF-137C-5C7E-61EF-686C35B26790}"/>
                </a:ext>
              </a:extLst>
            </p:cNvPr>
            <p:cNvSpPr/>
            <p:nvPr userDrawn="1"/>
          </p:nvSpPr>
          <p:spPr>
            <a:xfrm>
              <a:off x="453349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9">
              <a:extLst>
                <a:ext uri="{FF2B5EF4-FFF2-40B4-BE49-F238E27FC236}">
                  <a16:creationId xmlns:a16="http://schemas.microsoft.com/office/drawing/2014/main" id="{453916C8-EB50-2859-7189-F93154FABCBB}"/>
                </a:ext>
              </a:extLst>
            </p:cNvPr>
            <p:cNvSpPr/>
            <p:nvPr userDrawn="1"/>
          </p:nvSpPr>
          <p:spPr>
            <a:xfrm>
              <a:off x="4882870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3FC6CC3-ADFA-F64B-3259-3A9E8FE9F236}"/>
              </a:ext>
            </a:extLst>
          </p:cNvPr>
          <p:cNvGrpSpPr/>
          <p:nvPr/>
        </p:nvGrpSpPr>
        <p:grpSpPr>
          <a:xfrm rot="5400000">
            <a:off x="338089" y="1076654"/>
            <a:ext cx="2122485" cy="1489529"/>
            <a:chOff x="373807" y="1524064"/>
            <a:chExt cx="2122485" cy="148952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4F1B254-EE45-859D-756A-8E184A03C0F2}"/>
                </a:ext>
              </a:extLst>
            </p:cNvPr>
            <p:cNvGrpSpPr/>
            <p:nvPr userDrawn="1"/>
          </p:nvGrpSpPr>
          <p:grpSpPr>
            <a:xfrm rot="5400000">
              <a:off x="131568" y="1766303"/>
              <a:ext cx="1489527" cy="1005050"/>
              <a:chOff x="3485387" y="4929030"/>
              <a:chExt cx="1548432" cy="1044796"/>
            </a:xfrm>
            <a:solidFill>
              <a:schemeClr val="tx2"/>
            </a:solidFill>
          </p:grpSpPr>
          <p:sp>
            <p:nvSpPr>
              <p:cNvPr id="50" name="Rectangle: Rounded Corners 9">
                <a:extLst>
                  <a:ext uri="{FF2B5EF4-FFF2-40B4-BE49-F238E27FC236}">
                    <a16:creationId xmlns:a16="http://schemas.microsoft.com/office/drawing/2014/main" id="{C1BBE2AC-1B28-C55B-7110-B4040A6BA687}"/>
                  </a:ext>
                </a:extLst>
              </p:cNvPr>
              <p:cNvSpPr/>
              <p:nvPr userDrawn="1"/>
            </p:nvSpPr>
            <p:spPr>
              <a:xfrm>
                <a:off x="3485387" y="5527675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: Rounded Corners 9">
                <a:extLst>
                  <a:ext uri="{FF2B5EF4-FFF2-40B4-BE49-F238E27FC236}">
                    <a16:creationId xmlns:a16="http://schemas.microsoft.com/office/drawing/2014/main" id="{76431FF5-1AAF-89B1-EFFA-FD7FED5BCBB5}"/>
                  </a:ext>
                </a:extLst>
              </p:cNvPr>
              <p:cNvSpPr/>
              <p:nvPr userDrawn="1"/>
            </p:nvSpPr>
            <p:spPr>
              <a:xfrm>
                <a:off x="3834758" y="5527675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: Rounded Corners 9">
                <a:extLst>
                  <a:ext uri="{FF2B5EF4-FFF2-40B4-BE49-F238E27FC236}">
                    <a16:creationId xmlns:a16="http://schemas.microsoft.com/office/drawing/2014/main" id="{66757DAF-797A-921F-510E-803C15FB5A8D}"/>
                  </a:ext>
                </a:extLst>
              </p:cNvPr>
              <p:cNvSpPr/>
              <p:nvPr userDrawn="1"/>
            </p:nvSpPr>
            <p:spPr>
              <a:xfrm>
                <a:off x="4184129" y="5527675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: Rounded Corners 9">
                <a:extLst>
                  <a:ext uri="{FF2B5EF4-FFF2-40B4-BE49-F238E27FC236}">
                    <a16:creationId xmlns:a16="http://schemas.microsoft.com/office/drawing/2014/main" id="{E8A9BCD7-6975-725B-9E79-18FBE749B4DB}"/>
                  </a:ext>
                </a:extLst>
              </p:cNvPr>
              <p:cNvSpPr/>
              <p:nvPr userDrawn="1"/>
            </p:nvSpPr>
            <p:spPr>
              <a:xfrm>
                <a:off x="4533499" y="5527675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: Rounded Corners 9">
                <a:extLst>
                  <a:ext uri="{FF2B5EF4-FFF2-40B4-BE49-F238E27FC236}">
                    <a16:creationId xmlns:a16="http://schemas.microsoft.com/office/drawing/2014/main" id="{F90F44FB-2B5E-8192-EF15-B5F79AA2F3BB}"/>
                  </a:ext>
                </a:extLst>
              </p:cNvPr>
              <p:cNvSpPr/>
              <p:nvPr userDrawn="1"/>
            </p:nvSpPr>
            <p:spPr>
              <a:xfrm>
                <a:off x="4882870" y="5527675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: Rounded Corners 9">
                <a:extLst>
                  <a:ext uri="{FF2B5EF4-FFF2-40B4-BE49-F238E27FC236}">
                    <a16:creationId xmlns:a16="http://schemas.microsoft.com/office/drawing/2014/main" id="{F34D68A3-787E-4EA5-2549-7DEC613FC756}"/>
                  </a:ext>
                </a:extLst>
              </p:cNvPr>
              <p:cNvSpPr/>
              <p:nvPr userDrawn="1"/>
            </p:nvSpPr>
            <p:spPr>
              <a:xfrm>
                <a:off x="3485387" y="5822950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: Rounded Corners 9">
                <a:extLst>
                  <a:ext uri="{FF2B5EF4-FFF2-40B4-BE49-F238E27FC236}">
                    <a16:creationId xmlns:a16="http://schemas.microsoft.com/office/drawing/2014/main" id="{BF091B58-D133-6842-5AC9-67DCE05D9A8A}"/>
                  </a:ext>
                </a:extLst>
              </p:cNvPr>
              <p:cNvSpPr/>
              <p:nvPr userDrawn="1"/>
            </p:nvSpPr>
            <p:spPr>
              <a:xfrm>
                <a:off x="3834758" y="5822950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: Rounded Corners 9">
                <a:extLst>
                  <a:ext uri="{FF2B5EF4-FFF2-40B4-BE49-F238E27FC236}">
                    <a16:creationId xmlns:a16="http://schemas.microsoft.com/office/drawing/2014/main" id="{F9B9024C-5CF5-F503-9394-3E954D2D8AA7}"/>
                  </a:ext>
                </a:extLst>
              </p:cNvPr>
              <p:cNvSpPr/>
              <p:nvPr userDrawn="1"/>
            </p:nvSpPr>
            <p:spPr>
              <a:xfrm>
                <a:off x="4184129" y="5822950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: Rounded Corners 9">
                <a:extLst>
                  <a:ext uri="{FF2B5EF4-FFF2-40B4-BE49-F238E27FC236}">
                    <a16:creationId xmlns:a16="http://schemas.microsoft.com/office/drawing/2014/main" id="{BFA1C974-1E9C-17D7-F587-C2C2B4A50DB2}"/>
                  </a:ext>
                </a:extLst>
              </p:cNvPr>
              <p:cNvSpPr/>
              <p:nvPr userDrawn="1"/>
            </p:nvSpPr>
            <p:spPr>
              <a:xfrm>
                <a:off x="4533499" y="5822950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: Rounded Corners 9">
                <a:extLst>
                  <a:ext uri="{FF2B5EF4-FFF2-40B4-BE49-F238E27FC236}">
                    <a16:creationId xmlns:a16="http://schemas.microsoft.com/office/drawing/2014/main" id="{23DE9FF9-DE55-4206-7124-3377B0FCAFDF}"/>
                  </a:ext>
                </a:extLst>
              </p:cNvPr>
              <p:cNvSpPr/>
              <p:nvPr userDrawn="1"/>
            </p:nvSpPr>
            <p:spPr>
              <a:xfrm>
                <a:off x="4882870" y="5822950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: Rounded Corners 9">
                <a:extLst>
                  <a:ext uri="{FF2B5EF4-FFF2-40B4-BE49-F238E27FC236}">
                    <a16:creationId xmlns:a16="http://schemas.microsoft.com/office/drawing/2014/main" id="{E9B932B4-C61C-746E-88A9-DFCD64B8F2DF}"/>
                  </a:ext>
                </a:extLst>
              </p:cNvPr>
              <p:cNvSpPr/>
              <p:nvPr userDrawn="1"/>
            </p:nvSpPr>
            <p:spPr>
              <a:xfrm>
                <a:off x="3485387" y="5229162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: Rounded Corners 9">
                <a:extLst>
                  <a:ext uri="{FF2B5EF4-FFF2-40B4-BE49-F238E27FC236}">
                    <a16:creationId xmlns:a16="http://schemas.microsoft.com/office/drawing/2014/main" id="{C1C48E06-BD20-F847-479D-208E3704F38E}"/>
                  </a:ext>
                </a:extLst>
              </p:cNvPr>
              <p:cNvSpPr/>
              <p:nvPr userDrawn="1"/>
            </p:nvSpPr>
            <p:spPr>
              <a:xfrm>
                <a:off x="3834758" y="5229162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: Rounded Corners 9">
                <a:extLst>
                  <a:ext uri="{FF2B5EF4-FFF2-40B4-BE49-F238E27FC236}">
                    <a16:creationId xmlns:a16="http://schemas.microsoft.com/office/drawing/2014/main" id="{ACE11A74-04B9-F642-F7FA-170019DE0655}"/>
                  </a:ext>
                </a:extLst>
              </p:cNvPr>
              <p:cNvSpPr/>
              <p:nvPr userDrawn="1"/>
            </p:nvSpPr>
            <p:spPr>
              <a:xfrm>
                <a:off x="4184129" y="5229162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: Rounded Corners 9">
                <a:extLst>
                  <a:ext uri="{FF2B5EF4-FFF2-40B4-BE49-F238E27FC236}">
                    <a16:creationId xmlns:a16="http://schemas.microsoft.com/office/drawing/2014/main" id="{E3A14E21-C7E6-8939-AAC7-EDA4E8AFA8F7}"/>
                  </a:ext>
                </a:extLst>
              </p:cNvPr>
              <p:cNvSpPr/>
              <p:nvPr userDrawn="1"/>
            </p:nvSpPr>
            <p:spPr>
              <a:xfrm>
                <a:off x="4533499" y="5229162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: Rounded Corners 9">
                <a:extLst>
                  <a:ext uri="{FF2B5EF4-FFF2-40B4-BE49-F238E27FC236}">
                    <a16:creationId xmlns:a16="http://schemas.microsoft.com/office/drawing/2014/main" id="{DB121FA7-A826-493C-DA88-942B80C2DF8C}"/>
                  </a:ext>
                </a:extLst>
              </p:cNvPr>
              <p:cNvSpPr/>
              <p:nvPr userDrawn="1"/>
            </p:nvSpPr>
            <p:spPr>
              <a:xfrm>
                <a:off x="4882870" y="5229162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: Rounded Corners 9">
                <a:extLst>
                  <a:ext uri="{FF2B5EF4-FFF2-40B4-BE49-F238E27FC236}">
                    <a16:creationId xmlns:a16="http://schemas.microsoft.com/office/drawing/2014/main" id="{2F32FB31-9C5D-9C82-B9A0-6DCFF01EFD0A}"/>
                  </a:ext>
                </a:extLst>
              </p:cNvPr>
              <p:cNvSpPr/>
              <p:nvPr userDrawn="1"/>
            </p:nvSpPr>
            <p:spPr>
              <a:xfrm>
                <a:off x="3485387" y="4929030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: Rounded Corners 9">
                <a:extLst>
                  <a:ext uri="{FF2B5EF4-FFF2-40B4-BE49-F238E27FC236}">
                    <a16:creationId xmlns:a16="http://schemas.microsoft.com/office/drawing/2014/main" id="{7A87F808-9CCD-8098-730E-7F42FADF33B4}"/>
                  </a:ext>
                </a:extLst>
              </p:cNvPr>
              <p:cNvSpPr/>
              <p:nvPr userDrawn="1"/>
            </p:nvSpPr>
            <p:spPr>
              <a:xfrm>
                <a:off x="3834758" y="4929030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: Rounded Corners 9">
                <a:extLst>
                  <a:ext uri="{FF2B5EF4-FFF2-40B4-BE49-F238E27FC236}">
                    <a16:creationId xmlns:a16="http://schemas.microsoft.com/office/drawing/2014/main" id="{40FC8AD2-FC06-1983-2B8C-E26CF3B30C2C}"/>
                  </a:ext>
                </a:extLst>
              </p:cNvPr>
              <p:cNvSpPr/>
              <p:nvPr userDrawn="1"/>
            </p:nvSpPr>
            <p:spPr>
              <a:xfrm>
                <a:off x="4184129" y="4929030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: Rounded Corners 9">
                <a:extLst>
                  <a:ext uri="{FF2B5EF4-FFF2-40B4-BE49-F238E27FC236}">
                    <a16:creationId xmlns:a16="http://schemas.microsoft.com/office/drawing/2014/main" id="{E212C951-DCEA-1E6D-5280-A3515E4C2B0C}"/>
                  </a:ext>
                </a:extLst>
              </p:cNvPr>
              <p:cNvSpPr/>
              <p:nvPr userDrawn="1"/>
            </p:nvSpPr>
            <p:spPr>
              <a:xfrm>
                <a:off x="4533499" y="4929030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: Rounded Corners 9">
                <a:extLst>
                  <a:ext uri="{FF2B5EF4-FFF2-40B4-BE49-F238E27FC236}">
                    <a16:creationId xmlns:a16="http://schemas.microsoft.com/office/drawing/2014/main" id="{6A64D569-7E74-5A15-8CF7-A30C172C8859}"/>
                  </a:ext>
                </a:extLst>
              </p:cNvPr>
              <p:cNvSpPr/>
              <p:nvPr userDrawn="1"/>
            </p:nvSpPr>
            <p:spPr>
              <a:xfrm>
                <a:off x="4882870" y="4929030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1E4800C-8A59-9DD2-AEC9-220AAEFA5578}"/>
                </a:ext>
              </a:extLst>
            </p:cNvPr>
            <p:cNvGrpSpPr/>
            <p:nvPr userDrawn="1"/>
          </p:nvGrpSpPr>
          <p:grpSpPr>
            <a:xfrm rot="5400000">
              <a:off x="1249003" y="1766305"/>
              <a:ext cx="1489527" cy="1005050"/>
              <a:chOff x="3485387" y="4929030"/>
              <a:chExt cx="1548432" cy="1044796"/>
            </a:xfrm>
            <a:solidFill>
              <a:schemeClr val="tx2"/>
            </a:solidFill>
          </p:grpSpPr>
          <p:sp>
            <p:nvSpPr>
              <p:cNvPr id="30" name="Rectangle: Rounded Corners 9">
                <a:extLst>
                  <a:ext uri="{FF2B5EF4-FFF2-40B4-BE49-F238E27FC236}">
                    <a16:creationId xmlns:a16="http://schemas.microsoft.com/office/drawing/2014/main" id="{67BA7C3C-BA9F-05B8-C5D7-98DBEA5AB3CE}"/>
                  </a:ext>
                </a:extLst>
              </p:cNvPr>
              <p:cNvSpPr/>
              <p:nvPr userDrawn="1"/>
            </p:nvSpPr>
            <p:spPr>
              <a:xfrm>
                <a:off x="3485387" y="5527675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: Rounded Corners 9">
                <a:extLst>
                  <a:ext uri="{FF2B5EF4-FFF2-40B4-BE49-F238E27FC236}">
                    <a16:creationId xmlns:a16="http://schemas.microsoft.com/office/drawing/2014/main" id="{9389E2AB-FABE-FB88-0907-0AD000408E42}"/>
                  </a:ext>
                </a:extLst>
              </p:cNvPr>
              <p:cNvSpPr/>
              <p:nvPr userDrawn="1"/>
            </p:nvSpPr>
            <p:spPr>
              <a:xfrm>
                <a:off x="3834758" y="5527675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: Rounded Corners 9">
                <a:extLst>
                  <a:ext uri="{FF2B5EF4-FFF2-40B4-BE49-F238E27FC236}">
                    <a16:creationId xmlns:a16="http://schemas.microsoft.com/office/drawing/2014/main" id="{668FFCAA-ADC9-E784-AD4C-4D6CBBB6694B}"/>
                  </a:ext>
                </a:extLst>
              </p:cNvPr>
              <p:cNvSpPr/>
              <p:nvPr userDrawn="1"/>
            </p:nvSpPr>
            <p:spPr>
              <a:xfrm>
                <a:off x="4184129" y="5527675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: Rounded Corners 9">
                <a:extLst>
                  <a:ext uri="{FF2B5EF4-FFF2-40B4-BE49-F238E27FC236}">
                    <a16:creationId xmlns:a16="http://schemas.microsoft.com/office/drawing/2014/main" id="{92139C43-F302-31E0-6981-EEDB6869E8F5}"/>
                  </a:ext>
                </a:extLst>
              </p:cNvPr>
              <p:cNvSpPr/>
              <p:nvPr userDrawn="1"/>
            </p:nvSpPr>
            <p:spPr>
              <a:xfrm>
                <a:off x="4533499" y="5527675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: Rounded Corners 9">
                <a:extLst>
                  <a:ext uri="{FF2B5EF4-FFF2-40B4-BE49-F238E27FC236}">
                    <a16:creationId xmlns:a16="http://schemas.microsoft.com/office/drawing/2014/main" id="{EA525C46-68D5-6AEE-3C55-C036F3D8F7D7}"/>
                  </a:ext>
                </a:extLst>
              </p:cNvPr>
              <p:cNvSpPr/>
              <p:nvPr userDrawn="1"/>
            </p:nvSpPr>
            <p:spPr>
              <a:xfrm>
                <a:off x="4882870" y="5527675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: Rounded Corners 9">
                <a:extLst>
                  <a:ext uri="{FF2B5EF4-FFF2-40B4-BE49-F238E27FC236}">
                    <a16:creationId xmlns:a16="http://schemas.microsoft.com/office/drawing/2014/main" id="{ED9F03B8-328F-434B-7ABD-B7919BFFD351}"/>
                  </a:ext>
                </a:extLst>
              </p:cNvPr>
              <p:cNvSpPr/>
              <p:nvPr userDrawn="1"/>
            </p:nvSpPr>
            <p:spPr>
              <a:xfrm>
                <a:off x="3485387" y="5822950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: Rounded Corners 9">
                <a:extLst>
                  <a:ext uri="{FF2B5EF4-FFF2-40B4-BE49-F238E27FC236}">
                    <a16:creationId xmlns:a16="http://schemas.microsoft.com/office/drawing/2014/main" id="{EAB1FB29-8EA4-BE24-F253-94B8A7CC5BD2}"/>
                  </a:ext>
                </a:extLst>
              </p:cNvPr>
              <p:cNvSpPr/>
              <p:nvPr userDrawn="1"/>
            </p:nvSpPr>
            <p:spPr>
              <a:xfrm>
                <a:off x="3834758" y="5822950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: Rounded Corners 9">
                <a:extLst>
                  <a:ext uri="{FF2B5EF4-FFF2-40B4-BE49-F238E27FC236}">
                    <a16:creationId xmlns:a16="http://schemas.microsoft.com/office/drawing/2014/main" id="{A7C19E42-2ECE-7187-6D2A-36B9CFAAC923}"/>
                  </a:ext>
                </a:extLst>
              </p:cNvPr>
              <p:cNvSpPr/>
              <p:nvPr userDrawn="1"/>
            </p:nvSpPr>
            <p:spPr>
              <a:xfrm>
                <a:off x="4184129" y="5822950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: Rounded Corners 9">
                <a:extLst>
                  <a:ext uri="{FF2B5EF4-FFF2-40B4-BE49-F238E27FC236}">
                    <a16:creationId xmlns:a16="http://schemas.microsoft.com/office/drawing/2014/main" id="{02059304-C889-03CC-01E5-A6BE7E145CAA}"/>
                  </a:ext>
                </a:extLst>
              </p:cNvPr>
              <p:cNvSpPr/>
              <p:nvPr userDrawn="1"/>
            </p:nvSpPr>
            <p:spPr>
              <a:xfrm>
                <a:off x="4533499" y="5822950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: Rounded Corners 9">
                <a:extLst>
                  <a:ext uri="{FF2B5EF4-FFF2-40B4-BE49-F238E27FC236}">
                    <a16:creationId xmlns:a16="http://schemas.microsoft.com/office/drawing/2014/main" id="{4B4BB891-E4AF-7B55-C82C-815B7F5FCD7E}"/>
                  </a:ext>
                </a:extLst>
              </p:cNvPr>
              <p:cNvSpPr/>
              <p:nvPr userDrawn="1"/>
            </p:nvSpPr>
            <p:spPr>
              <a:xfrm>
                <a:off x="4882870" y="5822950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: Rounded Corners 9">
                <a:extLst>
                  <a:ext uri="{FF2B5EF4-FFF2-40B4-BE49-F238E27FC236}">
                    <a16:creationId xmlns:a16="http://schemas.microsoft.com/office/drawing/2014/main" id="{376B19F1-7196-B355-2B71-DCF1C0E9620F}"/>
                  </a:ext>
                </a:extLst>
              </p:cNvPr>
              <p:cNvSpPr/>
              <p:nvPr userDrawn="1"/>
            </p:nvSpPr>
            <p:spPr>
              <a:xfrm>
                <a:off x="3485387" y="5229162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: Rounded Corners 9">
                <a:extLst>
                  <a:ext uri="{FF2B5EF4-FFF2-40B4-BE49-F238E27FC236}">
                    <a16:creationId xmlns:a16="http://schemas.microsoft.com/office/drawing/2014/main" id="{92ACA967-419F-3FD0-356D-055EEE358A45}"/>
                  </a:ext>
                </a:extLst>
              </p:cNvPr>
              <p:cNvSpPr/>
              <p:nvPr userDrawn="1"/>
            </p:nvSpPr>
            <p:spPr>
              <a:xfrm>
                <a:off x="3834758" y="5229162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: Rounded Corners 9">
                <a:extLst>
                  <a:ext uri="{FF2B5EF4-FFF2-40B4-BE49-F238E27FC236}">
                    <a16:creationId xmlns:a16="http://schemas.microsoft.com/office/drawing/2014/main" id="{1A27DC74-CF89-6376-16C4-7FFDAC9A09DD}"/>
                  </a:ext>
                </a:extLst>
              </p:cNvPr>
              <p:cNvSpPr/>
              <p:nvPr userDrawn="1"/>
            </p:nvSpPr>
            <p:spPr>
              <a:xfrm>
                <a:off x="4184129" y="5229162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: Rounded Corners 9">
                <a:extLst>
                  <a:ext uri="{FF2B5EF4-FFF2-40B4-BE49-F238E27FC236}">
                    <a16:creationId xmlns:a16="http://schemas.microsoft.com/office/drawing/2014/main" id="{103D4223-F087-3012-A236-F15F55879BD8}"/>
                  </a:ext>
                </a:extLst>
              </p:cNvPr>
              <p:cNvSpPr/>
              <p:nvPr userDrawn="1"/>
            </p:nvSpPr>
            <p:spPr>
              <a:xfrm>
                <a:off x="4533499" y="5229162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: Rounded Corners 9">
                <a:extLst>
                  <a:ext uri="{FF2B5EF4-FFF2-40B4-BE49-F238E27FC236}">
                    <a16:creationId xmlns:a16="http://schemas.microsoft.com/office/drawing/2014/main" id="{CB7E6A2A-78D6-C2B0-FC8C-A9485114CAD6}"/>
                  </a:ext>
                </a:extLst>
              </p:cNvPr>
              <p:cNvSpPr/>
              <p:nvPr userDrawn="1"/>
            </p:nvSpPr>
            <p:spPr>
              <a:xfrm>
                <a:off x="4882870" y="5229162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: Rounded Corners 9">
                <a:extLst>
                  <a:ext uri="{FF2B5EF4-FFF2-40B4-BE49-F238E27FC236}">
                    <a16:creationId xmlns:a16="http://schemas.microsoft.com/office/drawing/2014/main" id="{91B82C25-EB77-4F23-837B-8AB774B7DDBB}"/>
                  </a:ext>
                </a:extLst>
              </p:cNvPr>
              <p:cNvSpPr/>
              <p:nvPr userDrawn="1"/>
            </p:nvSpPr>
            <p:spPr>
              <a:xfrm>
                <a:off x="3485387" y="4929030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: Rounded Corners 9">
                <a:extLst>
                  <a:ext uri="{FF2B5EF4-FFF2-40B4-BE49-F238E27FC236}">
                    <a16:creationId xmlns:a16="http://schemas.microsoft.com/office/drawing/2014/main" id="{9C8C09E2-AFC6-FB26-1A1F-33605C05E242}"/>
                  </a:ext>
                </a:extLst>
              </p:cNvPr>
              <p:cNvSpPr/>
              <p:nvPr userDrawn="1"/>
            </p:nvSpPr>
            <p:spPr>
              <a:xfrm>
                <a:off x="3834758" y="4929030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: Rounded Corners 9">
                <a:extLst>
                  <a:ext uri="{FF2B5EF4-FFF2-40B4-BE49-F238E27FC236}">
                    <a16:creationId xmlns:a16="http://schemas.microsoft.com/office/drawing/2014/main" id="{1B7B61D7-3CA8-299C-C39A-BBDDD4141EA2}"/>
                  </a:ext>
                </a:extLst>
              </p:cNvPr>
              <p:cNvSpPr/>
              <p:nvPr userDrawn="1"/>
            </p:nvSpPr>
            <p:spPr>
              <a:xfrm>
                <a:off x="4184129" y="4929030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: Rounded Corners 9">
                <a:extLst>
                  <a:ext uri="{FF2B5EF4-FFF2-40B4-BE49-F238E27FC236}">
                    <a16:creationId xmlns:a16="http://schemas.microsoft.com/office/drawing/2014/main" id="{128D720F-AE31-D316-6FC4-63EF9F576D48}"/>
                  </a:ext>
                </a:extLst>
              </p:cNvPr>
              <p:cNvSpPr/>
              <p:nvPr userDrawn="1"/>
            </p:nvSpPr>
            <p:spPr>
              <a:xfrm>
                <a:off x="4533499" y="4929030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: Rounded Corners 9">
                <a:extLst>
                  <a:ext uri="{FF2B5EF4-FFF2-40B4-BE49-F238E27FC236}">
                    <a16:creationId xmlns:a16="http://schemas.microsoft.com/office/drawing/2014/main" id="{4BD740C2-4540-35CC-C274-E73D0ECD88D2}"/>
                  </a:ext>
                </a:extLst>
              </p:cNvPr>
              <p:cNvSpPr/>
              <p:nvPr userDrawn="1"/>
            </p:nvSpPr>
            <p:spPr>
              <a:xfrm>
                <a:off x="4882870" y="4929030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0" name="Freeform 14">
            <a:extLst>
              <a:ext uri="{FF2B5EF4-FFF2-40B4-BE49-F238E27FC236}">
                <a16:creationId xmlns:a16="http://schemas.microsoft.com/office/drawing/2014/main" id="{878C7695-DA0A-F284-461B-B8AF8767B6EB}"/>
              </a:ext>
            </a:extLst>
          </p:cNvPr>
          <p:cNvSpPr/>
          <p:nvPr/>
        </p:nvSpPr>
        <p:spPr>
          <a:xfrm>
            <a:off x="8922054" y="3718306"/>
            <a:ext cx="4140082" cy="3136801"/>
          </a:xfrm>
          <a:custGeom>
            <a:avLst/>
            <a:gdLst>
              <a:gd name="connsiteX0" fmla="*/ 5723683 w 5723684"/>
              <a:gd name="connsiteY0" fmla="*/ 2861803 h 4951774"/>
              <a:gd name="connsiteX1" fmla="*/ 5723684 w 5723684"/>
              <a:gd name="connsiteY1" fmla="*/ 2861842 h 4951774"/>
              <a:gd name="connsiteX2" fmla="*/ 5723683 w 5723684"/>
              <a:gd name="connsiteY2" fmla="*/ 2951847 h 4951774"/>
              <a:gd name="connsiteX3" fmla="*/ 2861842 w 5723684"/>
              <a:gd name="connsiteY3" fmla="*/ 0 h 4951774"/>
              <a:gd name="connsiteX4" fmla="*/ 4461925 w 5723684"/>
              <a:gd name="connsiteY4" fmla="*/ 488758 h 4951774"/>
              <a:gd name="connsiteX5" fmla="*/ 4518578 w 5723684"/>
              <a:gd name="connsiteY5" fmla="*/ 531122 h 4951774"/>
              <a:gd name="connsiteX6" fmla="*/ 4518578 w 5723684"/>
              <a:gd name="connsiteY6" fmla="*/ 4951774 h 4951774"/>
              <a:gd name="connsiteX7" fmla="*/ 816674 w 5723684"/>
              <a:gd name="connsiteY7" fmla="*/ 4951774 h 4951774"/>
              <a:gd name="connsiteX8" fmla="*/ 653506 w 5723684"/>
              <a:gd name="connsiteY8" fmla="*/ 4772244 h 4951774"/>
              <a:gd name="connsiteX9" fmla="*/ 0 w 5723684"/>
              <a:gd name="connsiteY9" fmla="*/ 2951846 h 4951774"/>
              <a:gd name="connsiteX10" fmla="*/ 0 w 5723684"/>
              <a:gd name="connsiteY10" fmla="*/ 2861842 h 4951774"/>
              <a:gd name="connsiteX11" fmla="*/ 2861842 w 5723684"/>
              <a:gd name="connsiteY11" fmla="*/ 0 h 495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23684" h="4951774">
                <a:moveTo>
                  <a:pt x="5723683" y="2861803"/>
                </a:moveTo>
                <a:lnTo>
                  <a:pt x="5723684" y="2861842"/>
                </a:lnTo>
                <a:cubicBezTo>
                  <a:pt x="5723684" y="2891844"/>
                  <a:pt x="5723683" y="2921845"/>
                  <a:pt x="5723683" y="2951847"/>
                </a:cubicBezTo>
                <a:close/>
                <a:moveTo>
                  <a:pt x="2861842" y="0"/>
                </a:moveTo>
                <a:cubicBezTo>
                  <a:pt x="3454549" y="0"/>
                  <a:pt x="4005172" y="180182"/>
                  <a:pt x="4461925" y="488758"/>
                </a:cubicBezTo>
                <a:lnTo>
                  <a:pt x="4518578" y="531122"/>
                </a:lnTo>
                <a:lnTo>
                  <a:pt x="4518578" y="4951774"/>
                </a:lnTo>
                <a:lnTo>
                  <a:pt x="816674" y="4951774"/>
                </a:lnTo>
                <a:lnTo>
                  <a:pt x="653506" y="4772244"/>
                </a:lnTo>
                <a:cubicBezTo>
                  <a:pt x="245247" y="4277549"/>
                  <a:pt x="0" y="3643338"/>
                  <a:pt x="0" y="2951846"/>
                </a:cubicBezTo>
                <a:lnTo>
                  <a:pt x="0" y="2861842"/>
                </a:lnTo>
                <a:cubicBezTo>
                  <a:pt x="0" y="1281290"/>
                  <a:pt x="1281290" y="0"/>
                  <a:pt x="2861842" y="0"/>
                </a:cubicBezTo>
                <a:close/>
              </a:path>
            </a:pathLst>
          </a:custGeom>
          <a:solidFill>
            <a:srgbClr val="D8728A"/>
          </a:solidFill>
          <a:ln>
            <a:noFill/>
          </a:ln>
          <a:effectLst>
            <a:outerShdw blurRad="279400" dist="190500" dir="2700000" sx="97000" sy="97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1" name="Freeform 6">
            <a:extLst>
              <a:ext uri="{FF2B5EF4-FFF2-40B4-BE49-F238E27FC236}">
                <a16:creationId xmlns:a16="http://schemas.microsoft.com/office/drawing/2014/main" id="{650E29B4-3D67-206A-E996-03299D79FC77}"/>
              </a:ext>
            </a:extLst>
          </p:cNvPr>
          <p:cNvSpPr/>
          <p:nvPr/>
        </p:nvSpPr>
        <p:spPr>
          <a:xfrm rot="10800000">
            <a:off x="-479662" y="0"/>
            <a:ext cx="2268459" cy="1962529"/>
          </a:xfrm>
          <a:custGeom>
            <a:avLst/>
            <a:gdLst>
              <a:gd name="connsiteX0" fmla="*/ 5723683 w 5723684"/>
              <a:gd name="connsiteY0" fmla="*/ 2861803 h 4951774"/>
              <a:gd name="connsiteX1" fmla="*/ 5723684 w 5723684"/>
              <a:gd name="connsiteY1" fmla="*/ 2861842 h 4951774"/>
              <a:gd name="connsiteX2" fmla="*/ 5723683 w 5723684"/>
              <a:gd name="connsiteY2" fmla="*/ 2951847 h 4951774"/>
              <a:gd name="connsiteX3" fmla="*/ 2861842 w 5723684"/>
              <a:gd name="connsiteY3" fmla="*/ 0 h 4951774"/>
              <a:gd name="connsiteX4" fmla="*/ 4461925 w 5723684"/>
              <a:gd name="connsiteY4" fmla="*/ 488758 h 4951774"/>
              <a:gd name="connsiteX5" fmla="*/ 4518578 w 5723684"/>
              <a:gd name="connsiteY5" fmla="*/ 531122 h 4951774"/>
              <a:gd name="connsiteX6" fmla="*/ 4518578 w 5723684"/>
              <a:gd name="connsiteY6" fmla="*/ 4951774 h 4951774"/>
              <a:gd name="connsiteX7" fmla="*/ 816674 w 5723684"/>
              <a:gd name="connsiteY7" fmla="*/ 4951774 h 4951774"/>
              <a:gd name="connsiteX8" fmla="*/ 653506 w 5723684"/>
              <a:gd name="connsiteY8" fmla="*/ 4772244 h 4951774"/>
              <a:gd name="connsiteX9" fmla="*/ 0 w 5723684"/>
              <a:gd name="connsiteY9" fmla="*/ 2951846 h 4951774"/>
              <a:gd name="connsiteX10" fmla="*/ 0 w 5723684"/>
              <a:gd name="connsiteY10" fmla="*/ 2861842 h 4951774"/>
              <a:gd name="connsiteX11" fmla="*/ 2861842 w 5723684"/>
              <a:gd name="connsiteY11" fmla="*/ 0 h 495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23684" h="4951774">
                <a:moveTo>
                  <a:pt x="5723683" y="2861803"/>
                </a:moveTo>
                <a:lnTo>
                  <a:pt x="5723684" y="2861842"/>
                </a:lnTo>
                <a:cubicBezTo>
                  <a:pt x="5723684" y="2891844"/>
                  <a:pt x="5723683" y="2921845"/>
                  <a:pt x="5723683" y="2951847"/>
                </a:cubicBezTo>
                <a:close/>
                <a:moveTo>
                  <a:pt x="2861842" y="0"/>
                </a:moveTo>
                <a:cubicBezTo>
                  <a:pt x="3454549" y="0"/>
                  <a:pt x="4005172" y="180182"/>
                  <a:pt x="4461925" y="488758"/>
                </a:cubicBezTo>
                <a:lnTo>
                  <a:pt x="4518578" y="531122"/>
                </a:lnTo>
                <a:lnTo>
                  <a:pt x="4518578" y="4951774"/>
                </a:lnTo>
                <a:lnTo>
                  <a:pt x="816674" y="4951774"/>
                </a:lnTo>
                <a:lnTo>
                  <a:pt x="653506" y="4772244"/>
                </a:lnTo>
                <a:cubicBezTo>
                  <a:pt x="245247" y="4277549"/>
                  <a:pt x="0" y="3643338"/>
                  <a:pt x="0" y="2951846"/>
                </a:cubicBezTo>
                <a:lnTo>
                  <a:pt x="0" y="2861842"/>
                </a:lnTo>
                <a:cubicBezTo>
                  <a:pt x="0" y="1281290"/>
                  <a:pt x="1281290" y="0"/>
                  <a:pt x="2861842" y="0"/>
                </a:cubicBezTo>
                <a:close/>
              </a:path>
            </a:pathLst>
          </a:custGeom>
          <a:solidFill>
            <a:srgbClr val="BE3455"/>
          </a:solidFill>
          <a:ln>
            <a:noFill/>
          </a:ln>
          <a:effectLst>
            <a:outerShdw blurRad="279400" dist="190500" dir="2700000" sx="97000" sy="97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3" name="Grafika 72">
            <a:extLst>
              <a:ext uri="{FF2B5EF4-FFF2-40B4-BE49-F238E27FC236}">
                <a16:creationId xmlns:a16="http://schemas.microsoft.com/office/drawing/2014/main" id="{F0BA6A4B-2AF2-4C88-99C1-3FFD705EE5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4914" y="129598"/>
            <a:ext cx="3180702" cy="1201777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A32C5EDA-E5FF-4E96-B154-6D5336816D07}"/>
              </a:ext>
            </a:extLst>
          </p:cNvPr>
          <p:cNvSpPr txBox="1"/>
          <p:nvPr/>
        </p:nvSpPr>
        <p:spPr>
          <a:xfrm>
            <a:off x="4929040" y="1331377"/>
            <a:ext cx="2730934" cy="307777"/>
          </a:xfrm>
          <a:prstGeom prst="rect">
            <a:avLst/>
          </a:prstGeom>
          <a:noFill/>
          <a:ln>
            <a:solidFill>
              <a:srgbClr val="FC1A70"/>
            </a:solidFill>
          </a:ln>
        </p:spPr>
        <p:txBody>
          <a:bodyPr wrap="square" rtlCol="0">
            <a:spAutoFit/>
          </a:bodyPr>
          <a:lstStyle/>
          <a:p>
            <a:r>
              <a:rPr lang="hr-HR" sz="1400" dirty="0">
                <a:latin typeface="Poppins" panose="00000500000000000000" pitchFamily="2" charset="0"/>
                <a:cs typeface="Poppins" panose="00000500000000000000" pitchFamily="2" charset="0"/>
              </a:rPr>
              <a:t>U Splitu, 3. studenoga 2023.</a:t>
            </a:r>
          </a:p>
        </p:txBody>
      </p:sp>
    </p:spTree>
    <p:extLst>
      <p:ext uri="{BB962C8B-B14F-4D97-AF65-F5344CB8AC3E}">
        <p14:creationId xmlns:p14="http://schemas.microsoft.com/office/powerpoint/2010/main" val="288667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3A9D6FB-309B-57E1-405A-DD17542610A4}"/>
              </a:ext>
            </a:extLst>
          </p:cNvPr>
          <p:cNvGrpSpPr/>
          <p:nvPr/>
        </p:nvGrpSpPr>
        <p:grpSpPr>
          <a:xfrm rot="5400000">
            <a:off x="10938551" y="3890698"/>
            <a:ext cx="1106116" cy="746346"/>
            <a:chOff x="3485387" y="4929030"/>
            <a:chExt cx="1548432" cy="1044796"/>
          </a:xfrm>
          <a:solidFill>
            <a:schemeClr val="tx2"/>
          </a:solidFill>
        </p:grpSpPr>
        <p:sp>
          <p:nvSpPr>
            <p:cNvPr id="13" name="Rectangle: Rounded Corners 9">
              <a:extLst>
                <a:ext uri="{FF2B5EF4-FFF2-40B4-BE49-F238E27FC236}">
                  <a16:creationId xmlns:a16="http://schemas.microsoft.com/office/drawing/2014/main" id="{2E427DE9-1458-60BB-27D7-201B469C8717}"/>
                </a:ext>
              </a:extLst>
            </p:cNvPr>
            <p:cNvSpPr/>
            <p:nvPr userDrawn="1"/>
          </p:nvSpPr>
          <p:spPr>
            <a:xfrm>
              <a:off x="3485387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9">
              <a:extLst>
                <a:ext uri="{FF2B5EF4-FFF2-40B4-BE49-F238E27FC236}">
                  <a16:creationId xmlns:a16="http://schemas.microsoft.com/office/drawing/2014/main" id="{5DF1BFCB-E4A1-8CEF-0343-FB673AE59C4C}"/>
                </a:ext>
              </a:extLst>
            </p:cNvPr>
            <p:cNvSpPr/>
            <p:nvPr userDrawn="1"/>
          </p:nvSpPr>
          <p:spPr>
            <a:xfrm>
              <a:off x="3834758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9">
              <a:extLst>
                <a:ext uri="{FF2B5EF4-FFF2-40B4-BE49-F238E27FC236}">
                  <a16:creationId xmlns:a16="http://schemas.microsoft.com/office/drawing/2014/main" id="{6B37513A-7BF1-22E4-2A32-29002131EFE5}"/>
                </a:ext>
              </a:extLst>
            </p:cNvPr>
            <p:cNvSpPr/>
            <p:nvPr userDrawn="1"/>
          </p:nvSpPr>
          <p:spPr>
            <a:xfrm>
              <a:off x="418412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9">
              <a:extLst>
                <a:ext uri="{FF2B5EF4-FFF2-40B4-BE49-F238E27FC236}">
                  <a16:creationId xmlns:a16="http://schemas.microsoft.com/office/drawing/2014/main" id="{76D2D2EF-0230-5BD1-EAE6-0FD1CC2712EA}"/>
                </a:ext>
              </a:extLst>
            </p:cNvPr>
            <p:cNvSpPr/>
            <p:nvPr userDrawn="1"/>
          </p:nvSpPr>
          <p:spPr>
            <a:xfrm>
              <a:off x="453349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9">
              <a:extLst>
                <a:ext uri="{FF2B5EF4-FFF2-40B4-BE49-F238E27FC236}">
                  <a16:creationId xmlns:a16="http://schemas.microsoft.com/office/drawing/2014/main" id="{407FAB53-0AD1-E4BF-2383-FA9955CCBCFC}"/>
                </a:ext>
              </a:extLst>
            </p:cNvPr>
            <p:cNvSpPr/>
            <p:nvPr userDrawn="1"/>
          </p:nvSpPr>
          <p:spPr>
            <a:xfrm>
              <a:off x="4882870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9">
              <a:extLst>
                <a:ext uri="{FF2B5EF4-FFF2-40B4-BE49-F238E27FC236}">
                  <a16:creationId xmlns:a16="http://schemas.microsoft.com/office/drawing/2014/main" id="{A6419950-D3F1-37AD-91C5-96709D908737}"/>
                </a:ext>
              </a:extLst>
            </p:cNvPr>
            <p:cNvSpPr/>
            <p:nvPr userDrawn="1"/>
          </p:nvSpPr>
          <p:spPr>
            <a:xfrm>
              <a:off x="3485387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9">
              <a:extLst>
                <a:ext uri="{FF2B5EF4-FFF2-40B4-BE49-F238E27FC236}">
                  <a16:creationId xmlns:a16="http://schemas.microsoft.com/office/drawing/2014/main" id="{EB66C3B5-9DEF-500A-D932-EC7A7EE19ECE}"/>
                </a:ext>
              </a:extLst>
            </p:cNvPr>
            <p:cNvSpPr/>
            <p:nvPr userDrawn="1"/>
          </p:nvSpPr>
          <p:spPr>
            <a:xfrm>
              <a:off x="3834758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9">
              <a:extLst>
                <a:ext uri="{FF2B5EF4-FFF2-40B4-BE49-F238E27FC236}">
                  <a16:creationId xmlns:a16="http://schemas.microsoft.com/office/drawing/2014/main" id="{9DC31337-18BF-817E-5C3F-F360459B918E}"/>
                </a:ext>
              </a:extLst>
            </p:cNvPr>
            <p:cNvSpPr/>
            <p:nvPr userDrawn="1"/>
          </p:nvSpPr>
          <p:spPr>
            <a:xfrm>
              <a:off x="418412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9">
              <a:extLst>
                <a:ext uri="{FF2B5EF4-FFF2-40B4-BE49-F238E27FC236}">
                  <a16:creationId xmlns:a16="http://schemas.microsoft.com/office/drawing/2014/main" id="{3948458F-C634-6EC0-D249-08026373CB2C}"/>
                </a:ext>
              </a:extLst>
            </p:cNvPr>
            <p:cNvSpPr/>
            <p:nvPr userDrawn="1"/>
          </p:nvSpPr>
          <p:spPr>
            <a:xfrm>
              <a:off x="453349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9">
              <a:extLst>
                <a:ext uri="{FF2B5EF4-FFF2-40B4-BE49-F238E27FC236}">
                  <a16:creationId xmlns:a16="http://schemas.microsoft.com/office/drawing/2014/main" id="{FF5923EC-B7CD-6973-F377-13CAD1C6B48D}"/>
                </a:ext>
              </a:extLst>
            </p:cNvPr>
            <p:cNvSpPr/>
            <p:nvPr userDrawn="1"/>
          </p:nvSpPr>
          <p:spPr>
            <a:xfrm>
              <a:off x="4882870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9">
              <a:extLst>
                <a:ext uri="{FF2B5EF4-FFF2-40B4-BE49-F238E27FC236}">
                  <a16:creationId xmlns:a16="http://schemas.microsoft.com/office/drawing/2014/main" id="{49AFD0C4-8A6A-35EA-93D0-008C834FDB34}"/>
                </a:ext>
              </a:extLst>
            </p:cNvPr>
            <p:cNvSpPr/>
            <p:nvPr userDrawn="1"/>
          </p:nvSpPr>
          <p:spPr>
            <a:xfrm>
              <a:off x="3485387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9">
              <a:extLst>
                <a:ext uri="{FF2B5EF4-FFF2-40B4-BE49-F238E27FC236}">
                  <a16:creationId xmlns:a16="http://schemas.microsoft.com/office/drawing/2014/main" id="{75CE58DF-19DF-260E-AF9F-E7FADEA2FCF4}"/>
                </a:ext>
              </a:extLst>
            </p:cNvPr>
            <p:cNvSpPr/>
            <p:nvPr userDrawn="1"/>
          </p:nvSpPr>
          <p:spPr>
            <a:xfrm>
              <a:off x="3834758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9">
              <a:extLst>
                <a:ext uri="{FF2B5EF4-FFF2-40B4-BE49-F238E27FC236}">
                  <a16:creationId xmlns:a16="http://schemas.microsoft.com/office/drawing/2014/main" id="{18D48140-E023-FFF3-4883-825911786E40}"/>
                </a:ext>
              </a:extLst>
            </p:cNvPr>
            <p:cNvSpPr/>
            <p:nvPr userDrawn="1"/>
          </p:nvSpPr>
          <p:spPr>
            <a:xfrm>
              <a:off x="418412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9">
              <a:extLst>
                <a:ext uri="{FF2B5EF4-FFF2-40B4-BE49-F238E27FC236}">
                  <a16:creationId xmlns:a16="http://schemas.microsoft.com/office/drawing/2014/main" id="{5BC179DC-6EFA-FC41-A47C-9C2321BDB710}"/>
                </a:ext>
              </a:extLst>
            </p:cNvPr>
            <p:cNvSpPr/>
            <p:nvPr userDrawn="1"/>
          </p:nvSpPr>
          <p:spPr>
            <a:xfrm>
              <a:off x="453349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9">
              <a:extLst>
                <a:ext uri="{FF2B5EF4-FFF2-40B4-BE49-F238E27FC236}">
                  <a16:creationId xmlns:a16="http://schemas.microsoft.com/office/drawing/2014/main" id="{E26666E5-E6EA-0DF2-81B2-A199845FE392}"/>
                </a:ext>
              </a:extLst>
            </p:cNvPr>
            <p:cNvSpPr/>
            <p:nvPr userDrawn="1"/>
          </p:nvSpPr>
          <p:spPr>
            <a:xfrm>
              <a:off x="4882870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9">
              <a:extLst>
                <a:ext uri="{FF2B5EF4-FFF2-40B4-BE49-F238E27FC236}">
                  <a16:creationId xmlns:a16="http://schemas.microsoft.com/office/drawing/2014/main" id="{4D8E2B0E-1B84-506A-FDEC-04E6292DE11B}"/>
                </a:ext>
              </a:extLst>
            </p:cNvPr>
            <p:cNvSpPr/>
            <p:nvPr userDrawn="1"/>
          </p:nvSpPr>
          <p:spPr>
            <a:xfrm>
              <a:off x="3485387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9">
              <a:extLst>
                <a:ext uri="{FF2B5EF4-FFF2-40B4-BE49-F238E27FC236}">
                  <a16:creationId xmlns:a16="http://schemas.microsoft.com/office/drawing/2014/main" id="{8760AD9F-D5D0-4CC8-3174-B6647970ED87}"/>
                </a:ext>
              </a:extLst>
            </p:cNvPr>
            <p:cNvSpPr/>
            <p:nvPr userDrawn="1"/>
          </p:nvSpPr>
          <p:spPr>
            <a:xfrm>
              <a:off x="3834758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9">
              <a:extLst>
                <a:ext uri="{FF2B5EF4-FFF2-40B4-BE49-F238E27FC236}">
                  <a16:creationId xmlns:a16="http://schemas.microsoft.com/office/drawing/2014/main" id="{DB8ED1B1-1199-CE79-420D-60630A8FBAD7}"/>
                </a:ext>
              </a:extLst>
            </p:cNvPr>
            <p:cNvSpPr/>
            <p:nvPr userDrawn="1"/>
          </p:nvSpPr>
          <p:spPr>
            <a:xfrm>
              <a:off x="418412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: Rounded Corners 9">
              <a:extLst>
                <a:ext uri="{FF2B5EF4-FFF2-40B4-BE49-F238E27FC236}">
                  <a16:creationId xmlns:a16="http://schemas.microsoft.com/office/drawing/2014/main" id="{03177ED7-10BE-4926-6B6F-C57AF5505224}"/>
                </a:ext>
              </a:extLst>
            </p:cNvPr>
            <p:cNvSpPr/>
            <p:nvPr userDrawn="1"/>
          </p:nvSpPr>
          <p:spPr>
            <a:xfrm>
              <a:off x="453349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9">
              <a:extLst>
                <a:ext uri="{FF2B5EF4-FFF2-40B4-BE49-F238E27FC236}">
                  <a16:creationId xmlns:a16="http://schemas.microsoft.com/office/drawing/2014/main" id="{6113A7A0-92A7-10B3-8E86-1F7ED8714A00}"/>
                </a:ext>
              </a:extLst>
            </p:cNvPr>
            <p:cNvSpPr/>
            <p:nvPr userDrawn="1"/>
          </p:nvSpPr>
          <p:spPr>
            <a:xfrm>
              <a:off x="4882870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Freeform 15">
            <a:extLst>
              <a:ext uri="{FF2B5EF4-FFF2-40B4-BE49-F238E27FC236}">
                <a16:creationId xmlns:a16="http://schemas.microsoft.com/office/drawing/2014/main" id="{296C1B67-A7EE-6D91-AAC2-12E08E963198}"/>
              </a:ext>
            </a:extLst>
          </p:cNvPr>
          <p:cNvSpPr/>
          <p:nvPr/>
        </p:nvSpPr>
        <p:spPr>
          <a:xfrm>
            <a:off x="10100427" y="4545115"/>
            <a:ext cx="2673431" cy="2312885"/>
          </a:xfrm>
          <a:custGeom>
            <a:avLst/>
            <a:gdLst>
              <a:gd name="connsiteX0" fmla="*/ 5723683 w 5723684"/>
              <a:gd name="connsiteY0" fmla="*/ 2861803 h 4951774"/>
              <a:gd name="connsiteX1" fmla="*/ 5723684 w 5723684"/>
              <a:gd name="connsiteY1" fmla="*/ 2861842 h 4951774"/>
              <a:gd name="connsiteX2" fmla="*/ 5723683 w 5723684"/>
              <a:gd name="connsiteY2" fmla="*/ 2951847 h 4951774"/>
              <a:gd name="connsiteX3" fmla="*/ 2861842 w 5723684"/>
              <a:gd name="connsiteY3" fmla="*/ 0 h 4951774"/>
              <a:gd name="connsiteX4" fmla="*/ 4461925 w 5723684"/>
              <a:gd name="connsiteY4" fmla="*/ 488758 h 4951774"/>
              <a:gd name="connsiteX5" fmla="*/ 4518578 w 5723684"/>
              <a:gd name="connsiteY5" fmla="*/ 531122 h 4951774"/>
              <a:gd name="connsiteX6" fmla="*/ 4518578 w 5723684"/>
              <a:gd name="connsiteY6" fmla="*/ 4951774 h 4951774"/>
              <a:gd name="connsiteX7" fmla="*/ 816674 w 5723684"/>
              <a:gd name="connsiteY7" fmla="*/ 4951774 h 4951774"/>
              <a:gd name="connsiteX8" fmla="*/ 653506 w 5723684"/>
              <a:gd name="connsiteY8" fmla="*/ 4772244 h 4951774"/>
              <a:gd name="connsiteX9" fmla="*/ 0 w 5723684"/>
              <a:gd name="connsiteY9" fmla="*/ 2951846 h 4951774"/>
              <a:gd name="connsiteX10" fmla="*/ 0 w 5723684"/>
              <a:gd name="connsiteY10" fmla="*/ 2861842 h 4951774"/>
              <a:gd name="connsiteX11" fmla="*/ 2861842 w 5723684"/>
              <a:gd name="connsiteY11" fmla="*/ 0 h 495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23684" h="4951774">
                <a:moveTo>
                  <a:pt x="5723683" y="2861803"/>
                </a:moveTo>
                <a:lnTo>
                  <a:pt x="5723684" y="2861842"/>
                </a:lnTo>
                <a:cubicBezTo>
                  <a:pt x="5723684" y="2891844"/>
                  <a:pt x="5723683" y="2921845"/>
                  <a:pt x="5723683" y="2951847"/>
                </a:cubicBezTo>
                <a:close/>
                <a:moveTo>
                  <a:pt x="2861842" y="0"/>
                </a:moveTo>
                <a:cubicBezTo>
                  <a:pt x="3454549" y="0"/>
                  <a:pt x="4005172" y="180182"/>
                  <a:pt x="4461925" y="488758"/>
                </a:cubicBezTo>
                <a:lnTo>
                  <a:pt x="4518578" y="531122"/>
                </a:lnTo>
                <a:lnTo>
                  <a:pt x="4518578" y="4951774"/>
                </a:lnTo>
                <a:lnTo>
                  <a:pt x="816674" y="4951774"/>
                </a:lnTo>
                <a:lnTo>
                  <a:pt x="653506" y="4772244"/>
                </a:lnTo>
                <a:cubicBezTo>
                  <a:pt x="245247" y="4277549"/>
                  <a:pt x="0" y="3643338"/>
                  <a:pt x="0" y="2951846"/>
                </a:cubicBezTo>
                <a:lnTo>
                  <a:pt x="0" y="2861842"/>
                </a:lnTo>
                <a:cubicBezTo>
                  <a:pt x="0" y="1281290"/>
                  <a:pt x="1281290" y="0"/>
                  <a:pt x="2861842" y="0"/>
                </a:cubicBezTo>
                <a:close/>
              </a:path>
            </a:pathLst>
          </a:custGeom>
          <a:solidFill>
            <a:srgbClr val="FC1A70"/>
          </a:solidFill>
          <a:ln>
            <a:noFill/>
          </a:ln>
          <a:effectLst>
            <a:outerShdw blurRad="279400" dist="190500" dir="2700000" sx="97000" sy="97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5">
            <a:extLst>
              <a:ext uri="{FF2B5EF4-FFF2-40B4-BE49-F238E27FC236}">
                <a16:creationId xmlns:a16="http://schemas.microsoft.com/office/drawing/2014/main" id="{01E0EDF3-CAB5-4CB7-9D4B-8F68CD75699C}"/>
              </a:ext>
            </a:extLst>
          </p:cNvPr>
          <p:cNvSpPr/>
          <p:nvPr/>
        </p:nvSpPr>
        <p:spPr>
          <a:xfrm>
            <a:off x="709884" y="188874"/>
            <a:ext cx="89437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2400" b="1" dirty="0">
                <a:latin typeface="Poppins" panose="00000500000000000000" pitchFamily="2" charset="0"/>
                <a:cs typeface="Poppins" panose="00000500000000000000" pitchFamily="2" charset="0"/>
              </a:rPr>
              <a:t>PRIMJERI ZADATAKA</a:t>
            </a:r>
            <a:endParaRPr lang="hr-HR" sz="2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0" name="Grafika 39">
            <a:extLst>
              <a:ext uri="{FF2B5EF4-FFF2-40B4-BE49-F238E27FC236}">
                <a16:creationId xmlns:a16="http://schemas.microsoft.com/office/drawing/2014/main" id="{FED9F847-70DF-4441-A946-68B992EEA9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7102" y="6176682"/>
            <a:ext cx="1556088" cy="587943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746F3658-10A9-466C-B748-16F7DB8A4F8B}"/>
              </a:ext>
            </a:extLst>
          </p:cNvPr>
          <p:cNvSpPr txBox="1"/>
          <p:nvPr/>
        </p:nvSpPr>
        <p:spPr>
          <a:xfrm>
            <a:off x="709884" y="634250"/>
            <a:ext cx="111816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400" dirty="0">
                <a:latin typeface="Poppins" panose="00000500000000000000" pitchFamily="2" charset="0"/>
                <a:cs typeface="Poppins" panose="00000500000000000000" pitchFamily="2" charset="0"/>
              </a:rPr>
              <a:t>Z.3. </a:t>
            </a:r>
            <a:r>
              <a:rPr lang="hr-HR" sz="2000" dirty="0">
                <a:latin typeface="Poppins" panose="00000500000000000000" pitchFamily="2" charset="0"/>
                <a:cs typeface="Poppins" panose="00000500000000000000" pitchFamily="2" charset="0"/>
              </a:rPr>
              <a:t>Učenici dviju GLOBE škola uspoređuju svoje atmosferske podatke i naišli su na razlike. Zbog toga uspoređuju geografski smještaj škola i trebaju, između ostaloga, izračunati zračnu udaljenost među školama. Geografska karta pomoću koje trebaju izračunati zračnu udaljenost između škola ima mjerilo 1:500 000. Učenici su na karti pomoću ravnala</a:t>
            </a:r>
          </a:p>
          <a:p>
            <a:pPr algn="just"/>
            <a:r>
              <a:rPr lang="hr-HR" sz="2000" dirty="0">
                <a:latin typeface="Poppins" panose="00000500000000000000" pitchFamily="2" charset="0"/>
                <a:cs typeface="Poppins" panose="00000500000000000000" pitchFamily="2" charset="0"/>
              </a:rPr>
              <a:t>izmjerili da je udaljenost između škola 13,2 cm. Koliko iznosi zračna</a:t>
            </a:r>
          </a:p>
          <a:p>
            <a:pPr algn="just"/>
            <a:r>
              <a:rPr lang="hr-HR" sz="2000" dirty="0">
                <a:latin typeface="Poppins" panose="00000500000000000000" pitchFamily="2" charset="0"/>
                <a:cs typeface="Poppins" panose="00000500000000000000" pitchFamily="2" charset="0"/>
              </a:rPr>
              <a:t>udaljenost u kilometrima između te dvije škole?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01E68030-80BA-493F-95F4-2A67C8E84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643" y="3181024"/>
            <a:ext cx="6942057" cy="361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0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5">
            <a:extLst>
              <a:ext uri="{FF2B5EF4-FFF2-40B4-BE49-F238E27FC236}">
                <a16:creationId xmlns:a16="http://schemas.microsoft.com/office/drawing/2014/main" id="{8DCD32C0-78F2-89E2-9D8C-0229C557F004}"/>
              </a:ext>
            </a:extLst>
          </p:cNvPr>
          <p:cNvSpPr/>
          <p:nvPr/>
        </p:nvSpPr>
        <p:spPr>
          <a:xfrm>
            <a:off x="10060649" y="4510113"/>
            <a:ext cx="2717679" cy="2351166"/>
          </a:xfrm>
          <a:custGeom>
            <a:avLst/>
            <a:gdLst>
              <a:gd name="connsiteX0" fmla="*/ 5723683 w 5723684"/>
              <a:gd name="connsiteY0" fmla="*/ 2861803 h 4951774"/>
              <a:gd name="connsiteX1" fmla="*/ 5723684 w 5723684"/>
              <a:gd name="connsiteY1" fmla="*/ 2861842 h 4951774"/>
              <a:gd name="connsiteX2" fmla="*/ 5723683 w 5723684"/>
              <a:gd name="connsiteY2" fmla="*/ 2951847 h 4951774"/>
              <a:gd name="connsiteX3" fmla="*/ 2861842 w 5723684"/>
              <a:gd name="connsiteY3" fmla="*/ 0 h 4951774"/>
              <a:gd name="connsiteX4" fmla="*/ 4461925 w 5723684"/>
              <a:gd name="connsiteY4" fmla="*/ 488758 h 4951774"/>
              <a:gd name="connsiteX5" fmla="*/ 4518578 w 5723684"/>
              <a:gd name="connsiteY5" fmla="*/ 531122 h 4951774"/>
              <a:gd name="connsiteX6" fmla="*/ 4518578 w 5723684"/>
              <a:gd name="connsiteY6" fmla="*/ 4951774 h 4951774"/>
              <a:gd name="connsiteX7" fmla="*/ 816674 w 5723684"/>
              <a:gd name="connsiteY7" fmla="*/ 4951774 h 4951774"/>
              <a:gd name="connsiteX8" fmla="*/ 653506 w 5723684"/>
              <a:gd name="connsiteY8" fmla="*/ 4772244 h 4951774"/>
              <a:gd name="connsiteX9" fmla="*/ 0 w 5723684"/>
              <a:gd name="connsiteY9" fmla="*/ 2951846 h 4951774"/>
              <a:gd name="connsiteX10" fmla="*/ 0 w 5723684"/>
              <a:gd name="connsiteY10" fmla="*/ 2861842 h 4951774"/>
              <a:gd name="connsiteX11" fmla="*/ 2861842 w 5723684"/>
              <a:gd name="connsiteY11" fmla="*/ 0 h 495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23684" h="4951774">
                <a:moveTo>
                  <a:pt x="5723683" y="2861803"/>
                </a:moveTo>
                <a:lnTo>
                  <a:pt x="5723684" y="2861842"/>
                </a:lnTo>
                <a:cubicBezTo>
                  <a:pt x="5723684" y="2891844"/>
                  <a:pt x="5723683" y="2921845"/>
                  <a:pt x="5723683" y="2951847"/>
                </a:cubicBezTo>
                <a:close/>
                <a:moveTo>
                  <a:pt x="2861842" y="0"/>
                </a:moveTo>
                <a:cubicBezTo>
                  <a:pt x="3454549" y="0"/>
                  <a:pt x="4005172" y="180182"/>
                  <a:pt x="4461925" y="488758"/>
                </a:cubicBezTo>
                <a:lnTo>
                  <a:pt x="4518578" y="531122"/>
                </a:lnTo>
                <a:lnTo>
                  <a:pt x="4518578" y="4951774"/>
                </a:lnTo>
                <a:lnTo>
                  <a:pt x="816674" y="4951774"/>
                </a:lnTo>
                <a:lnTo>
                  <a:pt x="653506" y="4772244"/>
                </a:lnTo>
                <a:cubicBezTo>
                  <a:pt x="245247" y="4277549"/>
                  <a:pt x="0" y="3643338"/>
                  <a:pt x="0" y="2951846"/>
                </a:cubicBezTo>
                <a:lnTo>
                  <a:pt x="0" y="2861842"/>
                </a:lnTo>
                <a:cubicBezTo>
                  <a:pt x="0" y="1281290"/>
                  <a:pt x="1281290" y="0"/>
                  <a:pt x="2861842" y="0"/>
                </a:cubicBezTo>
                <a:close/>
              </a:path>
            </a:pathLst>
          </a:custGeom>
          <a:solidFill>
            <a:srgbClr val="FC1A70"/>
          </a:solidFill>
          <a:ln>
            <a:noFill/>
          </a:ln>
          <a:effectLst>
            <a:outerShdw blurRad="279400" dist="190500" dir="2700000" sx="97000" sy="97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: Rounded Corners 9">
            <a:extLst>
              <a:ext uri="{FF2B5EF4-FFF2-40B4-BE49-F238E27FC236}">
                <a16:creationId xmlns:a16="http://schemas.microsoft.com/office/drawing/2014/main" id="{5E6756B3-23EB-6436-2532-BF764181D2AC}"/>
              </a:ext>
            </a:extLst>
          </p:cNvPr>
          <p:cNvSpPr/>
          <p:nvPr/>
        </p:nvSpPr>
        <p:spPr>
          <a:xfrm rot="10800000">
            <a:off x="10181058" y="-772511"/>
            <a:ext cx="1545767" cy="1545021"/>
          </a:xfrm>
          <a:prstGeom prst="blockArc">
            <a:avLst/>
          </a:prstGeom>
          <a:solidFill>
            <a:srgbClr val="BE3455"/>
          </a:solidFill>
          <a:ln>
            <a:noFill/>
          </a:ln>
          <a:effectLst>
            <a:outerShdw blurRad="279400" dist="190500" dir="2700000" sx="97000" sy="97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9">
            <a:extLst>
              <a:ext uri="{FF2B5EF4-FFF2-40B4-BE49-F238E27FC236}">
                <a16:creationId xmlns:a16="http://schemas.microsoft.com/office/drawing/2014/main" id="{0B6E94AD-E769-BB8D-D2BE-911229570DD8}"/>
              </a:ext>
            </a:extLst>
          </p:cNvPr>
          <p:cNvSpPr/>
          <p:nvPr/>
        </p:nvSpPr>
        <p:spPr>
          <a:xfrm rot="16200000">
            <a:off x="11419116" y="400049"/>
            <a:ext cx="1545767" cy="1545021"/>
          </a:xfrm>
          <a:prstGeom prst="blockArc">
            <a:avLst/>
          </a:prstGeom>
          <a:solidFill>
            <a:srgbClr val="BE3455"/>
          </a:solidFill>
          <a:ln>
            <a:noFill/>
          </a:ln>
          <a:effectLst>
            <a:outerShdw blurRad="279400" dist="190500" dir="2700000" sx="97000" sy="97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9">
            <a:extLst>
              <a:ext uri="{FF2B5EF4-FFF2-40B4-BE49-F238E27FC236}">
                <a16:creationId xmlns:a16="http://schemas.microsoft.com/office/drawing/2014/main" id="{3C4122E7-F77F-ECDF-38A7-99B539B25575}"/>
              </a:ext>
            </a:extLst>
          </p:cNvPr>
          <p:cNvSpPr/>
          <p:nvPr/>
        </p:nvSpPr>
        <p:spPr>
          <a:xfrm rot="16200000">
            <a:off x="10181431" y="1054312"/>
            <a:ext cx="1545767" cy="1545021"/>
          </a:xfrm>
          <a:prstGeom prst="blockArc">
            <a:avLst/>
          </a:prstGeom>
          <a:solidFill>
            <a:srgbClr val="D8728A"/>
          </a:solidFill>
          <a:ln>
            <a:noFill/>
          </a:ln>
          <a:effectLst>
            <a:outerShdw blurRad="279400" dist="190500" dir="2700000" sx="97000" sy="97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9">
            <a:extLst>
              <a:ext uri="{FF2B5EF4-FFF2-40B4-BE49-F238E27FC236}">
                <a16:creationId xmlns:a16="http://schemas.microsoft.com/office/drawing/2014/main" id="{4FBE4F68-07D5-7CB3-CE2B-B6B200F5C023}"/>
              </a:ext>
            </a:extLst>
          </p:cNvPr>
          <p:cNvSpPr/>
          <p:nvPr/>
        </p:nvSpPr>
        <p:spPr>
          <a:xfrm rot="5400000">
            <a:off x="10396874" y="1945070"/>
            <a:ext cx="1545767" cy="1545021"/>
          </a:xfrm>
          <a:prstGeom prst="blockArc">
            <a:avLst/>
          </a:prstGeom>
          <a:solidFill>
            <a:srgbClr val="D8728A"/>
          </a:solidFill>
          <a:ln>
            <a:noFill/>
          </a:ln>
          <a:effectLst>
            <a:outerShdw blurRad="279400" dist="190500" dir="2700000" sx="97000" sy="97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4DEB6C-4859-4ABC-B70A-C8B65F68668F}"/>
              </a:ext>
            </a:extLst>
          </p:cNvPr>
          <p:cNvSpPr txBox="1"/>
          <p:nvPr/>
        </p:nvSpPr>
        <p:spPr>
          <a:xfrm>
            <a:off x="724831" y="890753"/>
            <a:ext cx="89320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>
                <a:latin typeface="Poppins Medium" panose="00000600000000000000" pitchFamily="2" charset="0"/>
                <a:cs typeface="Poppins Medium" panose="00000600000000000000" pitchFamily="2" charset="0"/>
              </a:rPr>
              <a:t>Cetinom nizvodno</a:t>
            </a:r>
            <a:endParaRPr lang="en-US" sz="44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A258A910-661E-437B-8F2C-4B5484867540}"/>
              </a:ext>
            </a:extLst>
          </p:cNvPr>
          <p:cNvSpPr/>
          <p:nvPr/>
        </p:nvSpPr>
        <p:spPr>
          <a:xfrm>
            <a:off x="862488" y="1657546"/>
            <a:ext cx="6921177" cy="972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r-HR" sz="2000" b="1" dirty="0">
                <a:latin typeface="Poppins" panose="00000500000000000000" pitchFamily="2" charset="0"/>
                <a:cs typeface="Poppins" panose="00000500000000000000" pitchFamily="2" charset="0"/>
              </a:rPr>
              <a:t>CILJ RADA: </a:t>
            </a:r>
            <a:r>
              <a:rPr lang="hr-HR" sz="2000" dirty="0">
                <a:latin typeface="Poppins" panose="00000500000000000000" pitchFamily="2" charset="0"/>
                <a:cs typeface="Poppins" panose="00000500000000000000" pitchFamily="2" charset="0"/>
              </a:rPr>
              <a:t>pokusom ispitati utječu li različite vrste tla na klijavost i rast različitih biljnih vrsta</a:t>
            </a:r>
            <a:endParaRPr lang="en-US" sz="2000" dirty="0"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pic>
        <p:nvPicPr>
          <p:cNvPr id="24" name="Grafika 23">
            <a:extLst>
              <a:ext uri="{FF2B5EF4-FFF2-40B4-BE49-F238E27FC236}">
                <a16:creationId xmlns:a16="http://schemas.microsoft.com/office/drawing/2014/main" id="{F8D21AB4-820C-4E4C-B4CC-477B2A61E5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7102" y="6176682"/>
            <a:ext cx="1556088" cy="587943"/>
          </a:xfrm>
          <a:prstGeom prst="rect">
            <a:avLst/>
          </a:prstGeom>
        </p:spPr>
      </p:pic>
      <p:sp>
        <p:nvSpPr>
          <p:cNvPr id="21" name="TekstniOkvir 20">
            <a:extLst>
              <a:ext uri="{FF2B5EF4-FFF2-40B4-BE49-F238E27FC236}">
                <a16:creationId xmlns:a16="http://schemas.microsoft.com/office/drawing/2014/main" id="{E0E8CAED-E371-45BB-9352-8F1A4B83F731}"/>
              </a:ext>
            </a:extLst>
          </p:cNvPr>
          <p:cNvSpPr txBox="1"/>
          <p:nvPr/>
        </p:nvSpPr>
        <p:spPr>
          <a:xfrm>
            <a:off x="826581" y="2869920"/>
            <a:ext cx="6558196" cy="3280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r-HR" sz="2000" b="1" dirty="0">
                <a:latin typeface="Poppins" panose="00000500000000000000" pitchFamily="2" charset="0"/>
                <a:cs typeface="Poppins" panose="00000500000000000000" pitchFamily="2" charset="0"/>
              </a:rPr>
              <a:t>ISTRAŽIVAČKA PITANJA:</a:t>
            </a:r>
            <a:endParaRPr lang="hr-HR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lvl="0" indent="-4572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0" lang="hr-HR" altLang="sr-Latn-RS" sz="2000" b="0" i="0" strike="noStrike" cap="none" normalizeH="0" baseline="0" dirty="0">
                <a:ln>
                  <a:noFill/>
                </a:ln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Utječe li vrsta tla na početak klijanja i postotak klijavosti sjemenki iste biljne vrste? </a:t>
            </a:r>
          </a:p>
          <a:p>
            <a:pPr marL="457200" lvl="0" indent="-4572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hr-HR" altLang="sr-Latn-RS" sz="2000" dirty="0">
                <a:latin typeface="Poppins" panose="00000500000000000000" pitchFamily="2" charset="0"/>
                <a:cs typeface="Poppins" panose="00000500000000000000" pitchFamily="2" charset="0"/>
              </a:rPr>
              <a:t>Utječe li ista vrsta tla jednako na klijanje različitih biljnih vrsta?</a:t>
            </a:r>
          </a:p>
          <a:p>
            <a:pPr marL="457200" lvl="0" indent="-4572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0" lang="hr-HR" altLang="sr-Latn-RS" sz="2000" b="0" i="0" strike="noStrike" cap="none" normalizeH="0" baseline="0" dirty="0">
                <a:ln>
                  <a:noFill/>
                </a:ln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Odgovara li svim </a:t>
            </a:r>
            <a:r>
              <a:rPr kumimoji="0" lang="hr-HR" altLang="sr-Latn-RS" sz="2000" b="0" i="0" strike="noStrike" cap="none" normalizeH="0" baseline="0" dirty="0" err="1">
                <a:ln>
                  <a:noFill/>
                </a:ln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proklijanim</a:t>
            </a:r>
            <a:r>
              <a:rPr kumimoji="0" lang="hr-HR" altLang="sr-Latn-RS" sz="2000" b="0" i="0" strike="noStrike" cap="none" normalizeH="0" baseline="0" dirty="0">
                <a:ln>
                  <a:noFill/>
                </a:ln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biljkama ista vrsta tla za rast i daljnji ra</a:t>
            </a:r>
            <a:r>
              <a:rPr lang="hr-HR" altLang="sr-Latn-RS" sz="2000" dirty="0">
                <a:latin typeface="Poppins" panose="00000500000000000000" pitchFamily="2" charset="0"/>
                <a:cs typeface="Poppins" panose="00000500000000000000" pitchFamily="2" charset="0"/>
              </a:rPr>
              <a:t>zvoj?</a:t>
            </a:r>
            <a:endParaRPr kumimoji="0" lang="hr-HR" altLang="sr-Latn-RS" sz="2000" b="0" i="0" strike="noStrike" cap="none" normalizeH="0" baseline="0" dirty="0">
              <a:ln>
                <a:noFill/>
              </a:ln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077C8BD6-207E-4755-9B55-76F6DF89071F}"/>
              </a:ext>
            </a:extLst>
          </p:cNvPr>
          <p:cNvSpPr/>
          <p:nvPr/>
        </p:nvSpPr>
        <p:spPr>
          <a:xfrm>
            <a:off x="683043" y="351849"/>
            <a:ext cx="901559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2200" b="1" dirty="0">
                <a:latin typeface="Poppins" panose="00000500000000000000" pitchFamily="2" charset="0"/>
                <a:cs typeface="Poppins" panose="00000500000000000000" pitchFamily="2" charset="0"/>
              </a:rPr>
              <a:t>PRIMJER USPJEŠNOG ISTRAŽIVAČKOG PROJEKTA</a:t>
            </a:r>
            <a:endParaRPr lang="hr-HR" sz="2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9" name="Rezervirano mjesto slike 8" descr="Slika na kojoj se prikazuje vanjski, nebo, voda, trava&#10;&#10;Opis je automatski generiran">
            <a:extLst>
              <a:ext uri="{FF2B5EF4-FFF2-40B4-BE49-F238E27FC236}">
                <a16:creationId xmlns:a16="http://schemas.microsoft.com/office/drawing/2014/main" id="{1F8949FE-4956-4AA8-8262-0A52B540C31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2" r="287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7061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3A9D6FB-309B-57E1-405A-DD17542610A4}"/>
              </a:ext>
            </a:extLst>
          </p:cNvPr>
          <p:cNvGrpSpPr/>
          <p:nvPr/>
        </p:nvGrpSpPr>
        <p:grpSpPr>
          <a:xfrm rot="5400000">
            <a:off x="10938551" y="3890698"/>
            <a:ext cx="1106116" cy="746346"/>
            <a:chOff x="3485387" y="4929030"/>
            <a:chExt cx="1548432" cy="1044796"/>
          </a:xfrm>
          <a:solidFill>
            <a:schemeClr val="tx2"/>
          </a:solidFill>
        </p:grpSpPr>
        <p:sp>
          <p:nvSpPr>
            <p:cNvPr id="13" name="Rectangle: Rounded Corners 9">
              <a:extLst>
                <a:ext uri="{FF2B5EF4-FFF2-40B4-BE49-F238E27FC236}">
                  <a16:creationId xmlns:a16="http://schemas.microsoft.com/office/drawing/2014/main" id="{2E427DE9-1458-60BB-27D7-201B469C8717}"/>
                </a:ext>
              </a:extLst>
            </p:cNvPr>
            <p:cNvSpPr/>
            <p:nvPr userDrawn="1"/>
          </p:nvSpPr>
          <p:spPr>
            <a:xfrm>
              <a:off x="3485387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9">
              <a:extLst>
                <a:ext uri="{FF2B5EF4-FFF2-40B4-BE49-F238E27FC236}">
                  <a16:creationId xmlns:a16="http://schemas.microsoft.com/office/drawing/2014/main" id="{5DF1BFCB-E4A1-8CEF-0343-FB673AE59C4C}"/>
                </a:ext>
              </a:extLst>
            </p:cNvPr>
            <p:cNvSpPr/>
            <p:nvPr userDrawn="1"/>
          </p:nvSpPr>
          <p:spPr>
            <a:xfrm>
              <a:off x="3834758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9">
              <a:extLst>
                <a:ext uri="{FF2B5EF4-FFF2-40B4-BE49-F238E27FC236}">
                  <a16:creationId xmlns:a16="http://schemas.microsoft.com/office/drawing/2014/main" id="{6B37513A-7BF1-22E4-2A32-29002131EFE5}"/>
                </a:ext>
              </a:extLst>
            </p:cNvPr>
            <p:cNvSpPr/>
            <p:nvPr userDrawn="1"/>
          </p:nvSpPr>
          <p:spPr>
            <a:xfrm>
              <a:off x="418412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9">
              <a:extLst>
                <a:ext uri="{FF2B5EF4-FFF2-40B4-BE49-F238E27FC236}">
                  <a16:creationId xmlns:a16="http://schemas.microsoft.com/office/drawing/2014/main" id="{76D2D2EF-0230-5BD1-EAE6-0FD1CC2712EA}"/>
                </a:ext>
              </a:extLst>
            </p:cNvPr>
            <p:cNvSpPr/>
            <p:nvPr userDrawn="1"/>
          </p:nvSpPr>
          <p:spPr>
            <a:xfrm>
              <a:off x="453349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9">
              <a:extLst>
                <a:ext uri="{FF2B5EF4-FFF2-40B4-BE49-F238E27FC236}">
                  <a16:creationId xmlns:a16="http://schemas.microsoft.com/office/drawing/2014/main" id="{407FAB53-0AD1-E4BF-2383-FA9955CCBCFC}"/>
                </a:ext>
              </a:extLst>
            </p:cNvPr>
            <p:cNvSpPr/>
            <p:nvPr userDrawn="1"/>
          </p:nvSpPr>
          <p:spPr>
            <a:xfrm>
              <a:off x="4882870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9">
              <a:extLst>
                <a:ext uri="{FF2B5EF4-FFF2-40B4-BE49-F238E27FC236}">
                  <a16:creationId xmlns:a16="http://schemas.microsoft.com/office/drawing/2014/main" id="{A6419950-D3F1-37AD-91C5-96709D908737}"/>
                </a:ext>
              </a:extLst>
            </p:cNvPr>
            <p:cNvSpPr/>
            <p:nvPr userDrawn="1"/>
          </p:nvSpPr>
          <p:spPr>
            <a:xfrm>
              <a:off x="3485387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9">
              <a:extLst>
                <a:ext uri="{FF2B5EF4-FFF2-40B4-BE49-F238E27FC236}">
                  <a16:creationId xmlns:a16="http://schemas.microsoft.com/office/drawing/2014/main" id="{EB66C3B5-9DEF-500A-D932-EC7A7EE19ECE}"/>
                </a:ext>
              </a:extLst>
            </p:cNvPr>
            <p:cNvSpPr/>
            <p:nvPr userDrawn="1"/>
          </p:nvSpPr>
          <p:spPr>
            <a:xfrm>
              <a:off x="3834758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9">
              <a:extLst>
                <a:ext uri="{FF2B5EF4-FFF2-40B4-BE49-F238E27FC236}">
                  <a16:creationId xmlns:a16="http://schemas.microsoft.com/office/drawing/2014/main" id="{9DC31337-18BF-817E-5C3F-F360459B918E}"/>
                </a:ext>
              </a:extLst>
            </p:cNvPr>
            <p:cNvSpPr/>
            <p:nvPr userDrawn="1"/>
          </p:nvSpPr>
          <p:spPr>
            <a:xfrm>
              <a:off x="418412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9">
              <a:extLst>
                <a:ext uri="{FF2B5EF4-FFF2-40B4-BE49-F238E27FC236}">
                  <a16:creationId xmlns:a16="http://schemas.microsoft.com/office/drawing/2014/main" id="{3948458F-C634-6EC0-D249-08026373CB2C}"/>
                </a:ext>
              </a:extLst>
            </p:cNvPr>
            <p:cNvSpPr/>
            <p:nvPr userDrawn="1"/>
          </p:nvSpPr>
          <p:spPr>
            <a:xfrm>
              <a:off x="453349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9">
              <a:extLst>
                <a:ext uri="{FF2B5EF4-FFF2-40B4-BE49-F238E27FC236}">
                  <a16:creationId xmlns:a16="http://schemas.microsoft.com/office/drawing/2014/main" id="{FF5923EC-B7CD-6973-F377-13CAD1C6B48D}"/>
                </a:ext>
              </a:extLst>
            </p:cNvPr>
            <p:cNvSpPr/>
            <p:nvPr userDrawn="1"/>
          </p:nvSpPr>
          <p:spPr>
            <a:xfrm>
              <a:off x="4882870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9">
              <a:extLst>
                <a:ext uri="{FF2B5EF4-FFF2-40B4-BE49-F238E27FC236}">
                  <a16:creationId xmlns:a16="http://schemas.microsoft.com/office/drawing/2014/main" id="{49AFD0C4-8A6A-35EA-93D0-008C834FDB34}"/>
                </a:ext>
              </a:extLst>
            </p:cNvPr>
            <p:cNvSpPr/>
            <p:nvPr userDrawn="1"/>
          </p:nvSpPr>
          <p:spPr>
            <a:xfrm>
              <a:off x="3485387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9">
              <a:extLst>
                <a:ext uri="{FF2B5EF4-FFF2-40B4-BE49-F238E27FC236}">
                  <a16:creationId xmlns:a16="http://schemas.microsoft.com/office/drawing/2014/main" id="{75CE58DF-19DF-260E-AF9F-E7FADEA2FCF4}"/>
                </a:ext>
              </a:extLst>
            </p:cNvPr>
            <p:cNvSpPr/>
            <p:nvPr userDrawn="1"/>
          </p:nvSpPr>
          <p:spPr>
            <a:xfrm>
              <a:off x="3834758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9">
              <a:extLst>
                <a:ext uri="{FF2B5EF4-FFF2-40B4-BE49-F238E27FC236}">
                  <a16:creationId xmlns:a16="http://schemas.microsoft.com/office/drawing/2014/main" id="{18D48140-E023-FFF3-4883-825911786E40}"/>
                </a:ext>
              </a:extLst>
            </p:cNvPr>
            <p:cNvSpPr/>
            <p:nvPr userDrawn="1"/>
          </p:nvSpPr>
          <p:spPr>
            <a:xfrm>
              <a:off x="418412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9">
              <a:extLst>
                <a:ext uri="{FF2B5EF4-FFF2-40B4-BE49-F238E27FC236}">
                  <a16:creationId xmlns:a16="http://schemas.microsoft.com/office/drawing/2014/main" id="{5BC179DC-6EFA-FC41-A47C-9C2321BDB710}"/>
                </a:ext>
              </a:extLst>
            </p:cNvPr>
            <p:cNvSpPr/>
            <p:nvPr userDrawn="1"/>
          </p:nvSpPr>
          <p:spPr>
            <a:xfrm>
              <a:off x="453349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9">
              <a:extLst>
                <a:ext uri="{FF2B5EF4-FFF2-40B4-BE49-F238E27FC236}">
                  <a16:creationId xmlns:a16="http://schemas.microsoft.com/office/drawing/2014/main" id="{E26666E5-E6EA-0DF2-81B2-A199845FE392}"/>
                </a:ext>
              </a:extLst>
            </p:cNvPr>
            <p:cNvSpPr/>
            <p:nvPr userDrawn="1"/>
          </p:nvSpPr>
          <p:spPr>
            <a:xfrm>
              <a:off x="4882870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9">
              <a:extLst>
                <a:ext uri="{FF2B5EF4-FFF2-40B4-BE49-F238E27FC236}">
                  <a16:creationId xmlns:a16="http://schemas.microsoft.com/office/drawing/2014/main" id="{4D8E2B0E-1B84-506A-FDEC-04E6292DE11B}"/>
                </a:ext>
              </a:extLst>
            </p:cNvPr>
            <p:cNvSpPr/>
            <p:nvPr userDrawn="1"/>
          </p:nvSpPr>
          <p:spPr>
            <a:xfrm>
              <a:off x="3485387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9">
              <a:extLst>
                <a:ext uri="{FF2B5EF4-FFF2-40B4-BE49-F238E27FC236}">
                  <a16:creationId xmlns:a16="http://schemas.microsoft.com/office/drawing/2014/main" id="{8760AD9F-D5D0-4CC8-3174-B6647970ED87}"/>
                </a:ext>
              </a:extLst>
            </p:cNvPr>
            <p:cNvSpPr/>
            <p:nvPr userDrawn="1"/>
          </p:nvSpPr>
          <p:spPr>
            <a:xfrm>
              <a:off x="3834758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9">
              <a:extLst>
                <a:ext uri="{FF2B5EF4-FFF2-40B4-BE49-F238E27FC236}">
                  <a16:creationId xmlns:a16="http://schemas.microsoft.com/office/drawing/2014/main" id="{DB8ED1B1-1199-CE79-420D-60630A8FBAD7}"/>
                </a:ext>
              </a:extLst>
            </p:cNvPr>
            <p:cNvSpPr/>
            <p:nvPr userDrawn="1"/>
          </p:nvSpPr>
          <p:spPr>
            <a:xfrm>
              <a:off x="418412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: Rounded Corners 9">
              <a:extLst>
                <a:ext uri="{FF2B5EF4-FFF2-40B4-BE49-F238E27FC236}">
                  <a16:creationId xmlns:a16="http://schemas.microsoft.com/office/drawing/2014/main" id="{03177ED7-10BE-4926-6B6F-C57AF5505224}"/>
                </a:ext>
              </a:extLst>
            </p:cNvPr>
            <p:cNvSpPr/>
            <p:nvPr userDrawn="1"/>
          </p:nvSpPr>
          <p:spPr>
            <a:xfrm>
              <a:off x="453349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9">
              <a:extLst>
                <a:ext uri="{FF2B5EF4-FFF2-40B4-BE49-F238E27FC236}">
                  <a16:creationId xmlns:a16="http://schemas.microsoft.com/office/drawing/2014/main" id="{6113A7A0-92A7-10B3-8E86-1F7ED8714A00}"/>
                </a:ext>
              </a:extLst>
            </p:cNvPr>
            <p:cNvSpPr/>
            <p:nvPr userDrawn="1"/>
          </p:nvSpPr>
          <p:spPr>
            <a:xfrm>
              <a:off x="4882870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Freeform 15">
            <a:extLst>
              <a:ext uri="{FF2B5EF4-FFF2-40B4-BE49-F238E27FC236}">
                <a16:creationId xmlns:a16="http://schemas.microsoft.com/office/drawing/2014/main" id="{296C1B67-A7EE-6D91-AAC2-12E08E963198}"/>
              </a:ext>
            </a:extLst>
          </p:cNvPr>
          <p:cNvSpPr/>
          <p:nvPr/>
        </p:nvSpPr>
        <p:spPr>
          <a:xfrm>
            <a:off x="10100427" y="4545115"/>
            <a:ext cx="2673431" cy="2312885"/>
          </a:xfrm>
          <a:custGeom>
            <a:avLst/>
            <a:gdLst>
              <a:gd name="connsiteX0" fmla="*/ 5723683 w 5723684"/>
              <a:gd name="connsiteY0" fmla="*/ 2861803 h 4951774"/>
              <a:gd name="connsiteX1" fmla="*/ 5723684 w 5723684"/>
              <a:gd name="connsiteY1" fmla="*/ 2861842 h 4951774"/>
              <a:gd name="connsiteX2" fmla="*/ 5723683 w 5723684"/>
              <a:gd name="connsiteY2" fmla="*/ 2951847 h 4951774"/>
              <a:gd name="connsiteX3" fmla="*/ 2861842 w 5723684"/>
              <a:gd name="connsiteY3" fmla="*/ 0 h 4951774"/>
              <a:gd name="connsiteX4" fmla="*/ 4461925 w 5723684"/>
              <a:gd name="connsiteY4" fmla="*/ 488758 h 4951774"/>
              <a:gd name="connsiteX5" fmla="*/ 4518578 w 5723684"/>
              <a:gd name="connsiteY5" fmla="*/ 531122 h 4951774"/>
              <a:gd name="connsiteX6" fmla="*/ 4518578 w 5723684"/>
              <a:gd name="connsiteY6" fmla="*/ 4951774 h 4951774"/>
              <a:gd name="connsiteX7" fmla="*/ 816674 w 5723684"/>
              <a:gd name="connsiteY7" fmla="*/ 4951774 h 4951774"/>
              <a:gd name="connsiteX8" fmla="*/ 653506 w 5723684"/>
              <a:gd name="connsiteY8" fmla="*/ 4772244 h 4951774"/>
              <a:gd name="connsiteX9" fmla="*/ 0 w 5723684"/>
              <a:gd name="connsiteY9" fmla="*/ 2951846 h 4951774"/>
              <a:gd name="connsiteX10" fmla="*/ 0 w 5723684"/>
              <a:gd name="connsiteY10" fmla="*/ 2861842 h 4951774"/>
              <a:gd name="connsiteX11" fmla="*/ 2861842 w 5723684"/>
              <a:gd name="connsiteY11" fmla="*/ 0 h 495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23684" h="4951774">
                <a:moveTo>
                  <a:pt x="5723683" y="2861803"/>
                </a:moveTo>
                <a:lnTo>
                  <a:pt x="5723684" y="2861842"/>
                </a:lnTo>
                <a:cubicBezTo>
                  <a:pt x="5723684" y="2891844"/>
                  <a:pt x="5723683" y="2921845"/>
                  <a:pt x="5723683" y="2951847"/>
                </a:cubicBezTo>
                <a:close/>
                <a:moveTo>
                  <a:pt x="2861842" y="0"/>
                </a:moveTo>
                <a:cubicBezTo>
                  <a:pt x="3454549" y="0"/>
                  <a:pt x="4005172" y="180182"/>
                  <a:pt x="4461925" y="488758"/>
                </a:cubicBezTo>
                <a:lnTo>
                  <a:pt x="4518578" y="531122"/>
                </a:lnTo>
                <a:lnTo>
                  <a:pt x="4518578" y="4951774"/>
                </a:lnTo>
                <a:lnTo>
                  <a:pt x="816674" y="4951774"/>
                </a:lnTo>
                <a:lnTo>
                  <a:pt x="653506" y="4772244"/>
                </a:lnTo>
                <a:cubicBezTo>
                  <a:pt x="245247" y="4277549"/>
                  <a:pt x="0" y="3643338"/>
                  <a:pt x="0" y="2951846"/>
                </a:cubicBezTo>
                <a:lnTo>
                  <a:pt x="0" y="2861842"/>
                </a:lnTo>
                <a:cubicBezTo>
                  <a:pt x="0" y="1281290"/>
                  <a:pt x="1281290" y="0"/>
                  <a:pt x="2861842" y="0"/>
                </a:cubicBezTo>
                <a:close/>
              </a:path>
            </a:pathLst>
          </a:custGeom>
          <a:solidFill>
            <a:srgbClr val="FC1A70"/>
          </a:solidFill>
          <a:ln>
            <a:noFill/>
          </a:ln>
          <a:effectLst>
            <a:outerShdw blurRad="279400" dist="190500" dir="2700000" sx="97000" sy="97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5">
            <a:extLst>
              <a:ext uri="{FF2B5EF4-FFF2-40B4-BE49-F238E27FC236}">
                <a16:creationId xmlns:a16="http://schemas.microsoft.com/office/drawing/2014/main" id="{01E0EDF3-CAB5-4CB7-9D4B-8F68CD75699C}"/>
              </a:ext>
            </a:extLst>
          </p:cNvPr>
          <p:cNvSpPr/>
          <p:nvPr/>
        </p:nvSpPr>
        <p:spPr>
          <a:xfrm>
            <a:off x="754857" y="1010121"/>
            <a:ext cx="8943779" cy="3937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2200" b="1" dirty="0">
                <a:latin typeface="Poppins" panose="00000500000000000000" pitchFamily="2" charset="0"/>
                <a:cs typeface="Poppins" panose="00000500000000000000" pitchFamily="2" charset="0"/>
              </a:rPr>
              <a:t>HIPOTEZE</a:t>
            </a:r>
            <a:endParaRPr lang="hr-HR" sz="2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hr-HR" sz="2200" dirty="0">
                <a:latin typeface="Poppins" panose="00000500000000000000" pitchFamily="2" charset="0"/>
                <a:cs typeface="Poppins" panose="00000500000000000000" pitchFamily="2" charset="0"/>
              </a:rPr>
              <a:t>Klijavost sjemenki i rast biljaka ovise o fizikalno-kemijskim svojstvima tla u kojima se biljka razvija.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hr-HR" sz="2200" dirty="0">
                <a:latin typeface="Poppins" panose="00000500000000000000" pitchFamily="2" charset="0"/>
                <a:cs typeface="Poppins" panose="00000500000000000000" pitchFamily="2" charset="0"/>
              </a:rPr>
              <a:t>U pjeskovitom i glinastom tlu će proklijati manji broj sjemenki graha, rajčice i pšenice u odnosu na klijavost u ilovastom tlu.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hr-HR" sz="2200" dirty="0">
                <a:latin typeface="Poppins" panose="00000500000000000000" pitchFamily="2" charset="0"/>
                <a:cs typeface="Poppins" panose="00000500000000000000" pitchFamily="2" charset="0"/>
              </a:rPr>
              <a:t>Biljke proklijale u ilovastom tlu će imati veći prirast u visinu od biljaka koje su proklijale u pjeskovitom i glinastom tlu.</a:t>
            </a:r>
          </a:p>
        </p:txBody>
      </p:sp>
      <p:pic>
        <p:nvPicPr>
          <p:cNvPr id="40" name="Grafika 39">
            <a:extLst>
              <a:ext uri="{FF2B5EF4-FFF2-40B4-BE49-F238E27FC236}">
                <a16:creationId xmlns:a16="http://schemas.microsoft.com/office/drawing/2014/main" id="{FED9F847-70DF-4441-A946-68B992EEA9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7102" y="6176682"/>
            <a:ext cx="1556088" cy="58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7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3A9D6FB-309B-57E1-405A-DD17542610A4}"/>
              </a:ext>
            </a:extLst>
          </p:cNvPr>
          <p:cNvGrpSpPr/>
          <p:nvPr/>
        </p:nvGrpSpPr>
        <p:grpSpPr>
          <a:xfrm rot="5400000">
            <a:off x="10938551" y="3890698"/>
            <a:ext cx="1106116" cy="746346"/>
            <a:chOff x="3485387" y="4929030"/>
            <a:chExt cx="1548432" cy="1044796"/>
          </a:xfrm>
          <a:solidFill>
            <a:schemeClr val="tx2"/>
          </a:solidFill>
        </p:grpSpPr>
        <p:sp>
          <p:nvSpPr>
            <p:cNvPr id="13" name="Rectangle: Rounded Corners 9">
              <a:extLst>
                <a:ext uri="{FF2B5EF4-FFF2-40B4-BE49-F238E27FC236}">
                  <a16:creationId xmlns:a16="http://schemas.microsoft.com/office/drawing/2014/main" id="{2E427DE9-1458-60BB-27D7-201B469C8717}"/>
                </a:ext>
              </a:extLst>
            </p:cNvPr>
            <p:cNvSpPr/>
            <p:nvPr userDrawn="1"/>
          </p:nvSpPr>
          <p:spPr>
            <a:xfrm>
              <a:off x="3485387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9">
              <a:extLst>
                <a:ext uri="{FF2B5EF4-FFF2-40B4-BE49-F238E27FC236}">
                  <a16:creationId xmlns:a16="http://schemas.microsoft.com/office/drawing/2014/main" id="{5DF1BFCB-E4A1-8CEF-0343-FB673AE59C4C}"/>
                </a:ext>
              </a:extLst>
            </p:cNvPr>
            <p:cNvSpPr/>
            <p:nvPr userDrawn="1"/>
          </p:nvSpPr>
          <p:spPr>
            <a:xfrm>
              <a:off x="3834758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9">
              <a:extLst>
                <a:ext uri="{FF2B5EF4-FFF2-40B4-BE49-F238E27FC236}">
                  <a16:creationId xmlns:a16="http://schemas.microsoft.com/office/drawing/2014/main" id="{6B37513A-7BF1-22E4-2A32-29002131EFE5}"/>
                </a:ext>
              </a:extLst>
            </p:cNvPr>
            <p:cNvSpPr/>
            <p:nvPr userDrawn="1"/>
          </p:nvSpPr>
          <p:spPr>
            <a:xfrm>
              <a:off x="418412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9">
              <a:extLst>
                <a:ext uri="{FF2B5EF4-FFF2-40B4-BE49-F238E27FC236}">
                  <a16:creationId xmlns:a16="http://schemas.microsoft.com/office/drawing/2014/main" id="{76D2D2EF-0230-5BD1-EAE6-0FD1CC2712EA}"/>
                </a:ext>
              </a:extLst>
            </p:cNvPr>
            <p:cNvSpPr/>
            <p:nvPr userDrawn="1"/>
          </p:nvSpPr>
          <p:spPr>
            <a:xfrm>
              <a:off x="453349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9">
              <a:extLst>
                <a:ext uri="{FF2B5EF4-FFF2-40B4-BE49-F238E27FC236}">
                  <a16:creationId xmlns:a16="http://schemas.microsoft.com/office/drawing/2014/main" id="{407FAB53-0AD1-E4BF-2383-FA9955CCBCFC}"/>
                </a:ext>
              </a:extLst>
            </p:cNvPr>
            <p:cNvSpPr/>
            <p:nvPr userDrawn="1"/>
          </p:nvSpPr>
          <p:spPr>
            <a:xfrm>
              <a:off x="4882870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9">
              <a:extLst>
                <a:ext uri="{FF2B5EF4-FFF2-40B4-BE49-F238E27FC236}">
                  <a16:creationId xmlns:a16="http://schemas.microsoft.com/office/drawing/2014/main" id="{A6419950-D3F1-37AD-91C5-96709D908737}"/>
                </a:ext>
              </a:extLst>
            </p:cNvPr>
            <p:cNvSpPr/>
            <p:nvPr userDrawn="1"/>
          </p:nvSpPr>
          <p:spPr>
            <a:xfrm>
              <a:off x="3485387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9">
              <a:extLst>
                <a:ext uri="{FF2B5EF4-FFF2-40B4-BE49-F238E27FC236}">
                  <a16:creationId xmlns:a16="http://schemas.microsoft.com/office/drawing/2014/main" id="{EB66C3B5-9DEF-500A-D932-EC7A7EE19ECE}"/>
                </a:ext>
              </a:extLst>
            </p:cNvPr>
            <p:cNvSpPr/>
            <p:nvPr userDrawn="1"/>
          </p:nvSpPr>
          <p:spPr>
            <a:xfrm>
              <a:off x="3834758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9">
              <a:extLst>
                <a:ext uri="{FF2B5EF4-FFF2-40B4-BE49-F238E27FC236}">
                  <a16:creationId xmlns:a16="http://schemas.microsoft.com/office/drawing/2014/main" id="{9DC31337-18BF-817E-5C3F-F360459B918E}"/>
                </a:ext>
              </a:extLst>
            </p:cNvPr>
            <p:cNvSpPr/>
            <p:nvPr userDrawn="1"/>
          </p:nvSpPr>
          <p:spPr>
            <a:xfrm>
              <a:off x="418412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9">
              <a:extLst>
                <a:ext uri="{FF2B5EF4-FFF2-40B4-BE49-F238E27FC236}">
                  <a16:creationId xmlns:a16="http://schemas.microsoft.com/office/drawing/2014/main" id="{3948458F-C634-6EC0-D249-08026373CB2C}"/>
                </a:ext>
              </a:extLst>
            </p:cNvPr>
            <p:cNvSpPr/>
            <p:nvPr userDrawn="1"/>
          </p:nvSpPr>
          <p:spPr>
            <a:xfrm>
              <a:off x="453349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9">
              <a:extLst>
                <a:ext uri="{FF2B5EF4-FFF2-40B4-BE49-F238E27FC236}">
                  <a16:creationId xmlns:a16="http://schemas.microsoft.com/office/drawing/2014/main" id="{FF5923EC-B7CD-6973-F377-13CAD1C6B48D}"/>
                </a:ext>
              </a:extLst>
            </p:cNvPr>
            <p:cNvSpPr/>
            <p:nvPr userDrawn="1"/>
          </p:nvSpPr>
          <p:spPr>
            <a:xfrm>
              <a:off x="4882870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9">
              <a:extLst>
                <a:ext uri="{FF2B5EF4-FFF2-40B4-BE49-F238E27FC236}">
                  <a16:creationId xmlns:a16="http://schemas.microsoft.com/office/drawing/2014/main" id="{49AFD0C4-8A6A-35EA-93D0-008C834FDB34}"/>
                </a:ext>
              </a:extLst>
            </p:cNvPr>
            <p:cNvSpPr/>
            <p:nvPr userDrawn="1"/>
          </p:nvSpPr>
          <p:spPr>
            <a:xfrm>
              <a:off x="3485387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9">
              <a:extLst>
                <a:ext uri="{FF2B5EF4-FFF2-40B4-BE49-F238E27FC236}">
                  <a16:creationId xmlns:a16="http://schemas.microsoft.com/office/drawing/2014/main" id="{75CE58DF-19DF-260E-AF9F-E7FADEA2FCF4}"/>
                </a:ext>
              </a:extLst>
            </p:cNvPr>
            <p:cNvSpPr/>
            <p:nvPr userDrawn="1"/>
          </p:nvSpPr>
          <p:spPr>
            <a:xfrm>
              <a:off x="3834758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9">
              <a:extLst>
                <a:ext uri="{FF2B5EF4-FFF2-40B4-BE49-F238E27FC236}">
                  <a16:creationId xmlns:a16="http://schemas.microsoft.com/office/drawing/2014/main" id="{18D48140-E023-FFF3-4883-825911786E40}"/>
                </a:ext>
              </a:extLst>
            </p:cNvPr>
            <p:cNvSpPr/>
            <p:nvPr userDrawn="1"/>
          </p:nvSpPr>
          <p:spPr>
            <a:xfrm>
              <a:off x="418412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9">
              <a:extLst>
                <a:ext uri="{FF2B5EF4-FFF2-40B4-BE49-F238E27FC236}">
                  <a16:creationId xmlns:a16="http://schemas.microsoft.com/office/drawing/2014/main" id="{5BC179DC-6EFA-FC41-A47C-9C2321BDB710}"/>
                </a:ext>
              </a:extLst>
            </p:cNvPr>
            <p:cNvSpPr/>
            <p:nvPr userDrawn="1"/>
          </p:nvSpPr>
          <p:spPr>
            <a:xfrm>
              <a:off x="453349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9">
              <a:extLst>
                <a:ext uri="{FF2B5EF4-FFF2-40B4-BE49-F238E27FC236}">
                  <a16:creationId xmlns:a16="http://schemas.microsoft.com/office/drawing/2014/main" id="{E26666E5-E6EA-0DF2-81B2-A199845FE392}"/>
                </a:ext>
              </a:extLst>
            </p:cNvPr>
            <p:cNvSpPr/>
            <p:nvPr userDrawn="1"/>
          </p:nvSpPr>
          <p:spPr>
            <a:xfrm>
              <a:off x="4882870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9">
              <a:extLst>
                <a:ext uri="{FF2B5EF4-FFF2-40B4-BE49-F238E27FC236}">
                  <a16:creationId xmlns:a16="http://schemas.microsoft.com/office/drawing/2014/main" id="{4D8E2B0E-1B84-506A-FDEC-04E6292DE11B}"/>
                </a:ext>
              </a:extLst>
            </p:cNvPr>
            <p:cNvSpPr/>
            <p:nvPr userDrawn="1"/>
          </p:nvSpPr>
          <p:spPr>
            <a:xfrm>
              <a:off x="3485387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9">
              <a:extLst>
                <a:ext uri="{FF2B5EF4-FFF2-40B4-BE49-F238E27FC236}">
                  <a16:creationId xmlns:a16="http://schemas.microsoft.com/office/drawing/2014/main" id="{8760AD9F-D5D0-4CC8-3174-B6647970ED87}"/>
                </a:ext>
              </a:extLst>
            </p:cNvPr>
            <p:cNvSpPr/>
            <p:nvPr userDrawn="1"/>
          </p:nvSpPr>
          <p:spPr>
            <a:xfrm>
              <a:off x="3834758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9">
              <a:extLst>
                <a:ext uri="{FF2B5EF4-FFF2-40B4-BE49-F238E27FC236}">
                  <a16:creationId xmlns:a16="http://schemas.microsoft.com/office/drawing/2014/main" id="{DB8ED1B1-1199-CE79-420D-60630A8FBAD7}"/>
                </a:ext>
              </a:extLst>
            </p:cNvPr>
            <p:cNvSpPr/>
            <p:nvPr userDrawn="1"/>
          </p:nvSpPr>
          <p:spPr>
            <a:xfrm>
              <a:off x="418412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: Rounded Corners 9">
              <a:extLst>
                <a:ext uri="{FF2B5EF4-FFF2-40B4-BE49-F238E27FC236}">
                  <a16:creationId xmlns:a16="http://schemas.microsoft.com/office/drawing/2014/main" id="{03177ED7-10BE-4926-6B6F-C57AF5505224}"/>
                </a:ext>
              </a:extLst>
            </p:cNvPr>
            <p:cNvSpPr/>
            <p:nvPr userDrawn="1"/>
          </p:nvSpPr>
          <p:spPr>
            <a:xfrm>
              <a:off x="453349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9">
              <a:extLst>
                <a:ext uri="{FF2B5EF4-FFF2-40B4-BE49-F238E27FC236}">
                  <a16:creationId xmlns:a16="http://schemas.microsoft.com/office/drawing/2014/main" id="{6113A7A0-92A7-10B3-8E86-1F7ED8714A00}"/>
                </a:ext>
              </a:extLst>
            </p:cNvPr>
            <p:cNvSpPr/>
            <p:nvPr userDrawn="1"/>
          </p:nvSpPr>
          <p:spPr>
            <a:xfrm>
              <a:off x="4882870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Freeform 15">
            <a:extLst>
              <a:ext uri="{FF2B5EF4-FFF2-40B4-BE49-F238E27FC236}">
                <a16:creationId xmlns:a16="http://schemas.microsoft.com/office/drawing/2014/main" id="{296C1B67-A7EE-6D91-AAC2-12E08E963198}"/>
              </a:ext>
            </a:extLst>
          </p:cNvPr>
          <p:cNvSpPr/>
          <p:nvPr/>
        </p:nvSpPr>
        <p:spPr>
          <a:xfrm>
            <a:off x="10100427" y="4545115"/>
            <a:ext cx="2673431" cy="2312885"/>
          </a:xfrm>
          <a:custGeom>
            <a:avLst/>
            <a:gdLst>
              <a:gd name="connsiteX0" fmla="*/ 5723683 w 5723684"/>
              <a:gd name="connsiteY0" fmla="*/ 2861803 h 4951774"/>
              <a:gd name="connsiteX1" fmla="*/ 5723684 w 5723684"/>
              <a:gd name="connsiteY1" fmla="*/ 2861842 h 4951774"/>
              <a:gd name="connsiteX2" fmla="*/ 5723683 w 5723684"/>
              <a:gd name="connsiteY2" fmla="*/ 2951847 h 4951774"/>
              <a:gd name="connsiteX3" fmla="*/ 2861842 w 5723684"/>
              <a:gd name="connsiteY3" fmla="*/ 0 h 4951774"/>
              <a:gd name="connsiteX4" fmla="*/ 4461925 w 5723684"/>
              <a:gd name="connsiteY4" fmla="*/ 488758 h 4951774"/>
              <a:gd name="connsiteX5" fmla="*/ 4518578 w 5723684"/>
              <a:gd name="connsiteY5" fmla="*/ 531122 h 4951774"/>
              <a:gd name="connsiteX6" fmla="*/ 4518578 w 5723684"/>
              <a:gd name="connsiteY6" fmla="*/ 4951774 h 4951774"/>
              <a:gd name="connsiteX7" fmla="*/ 816674 w 5723684"/>
              <a:gd name="connsiteY7" fmla="*/ 4951774 h 4951774"/>
              <a:gd name="connsiteX8" fmla="*/ 653506 w 5723684"/>
              <a:gd name="connsiteY8" fmla="*/ 4772244 h 4951774"/>
              <a:gd name="connsiteX9" fmla="*/ 0 w 5723684"/>
              <a:gd name="connsiteY9" fmla="*/ 2951846 h 4951774"/>
              <a:gd name="connsiteX10" fmla="*/ 0 w 5723684"/>
              <a:gd name="connsiteY10" fmla="*/ 2861842 h 4951774"/>
              <a:gd name="connsiteX11" fmla="*/ 2861842 w 5723684"/>
              <a:gd name="connsiteY11" fmla="*/ 0 h 495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23684" h="4951774">
                <a:moveTo>
                  <a:pt x="5723683" y="2861803"/>
                </a:moveTo>
                <a:lnTo>
                  <a:pt x="5723684" y="2861842"/>
                </a:lnTo>
                <a:cubicBezTo>
                  <a:pt x="5723684" y="2891844"/>
                  <a:pt x="5723683" y="2921845"/>
                  <a:pt x="5723683" y="2951847"/>
                </a:cubicBezTo>
                <a:close/>
                <a:moveTo>
                  <a:pt x="2861842" y="0"/>
                </a:moveTo>
                <a:cubicBezTo>
                  <a:pt x="3454549" y="0"/>
                  <a:pt x="4005172" y="180182"/>
                  <a:pt x="4461925" y="488758"/>
                </a:cubicBezTo>
                <a:lnTo>
                  <a:pt x="4518578" y="531122"/>
                </a:lnTo>
                <a:lnTo>
                  <a:pt x="4518578" y="4951774"/>
                </a:lnTo>
                <a:lnTo>
                  <a:pt x="816674" y="4951774"/>
                </a:lnTo>
                <a:lnTo>
                  <a:pt x="653506" y="4772244"/>
                </a:lnTo>
                <a:cubicBezTo>
                  <a:pt x="245247" y="4277549"/>
                  <a:pt x="0" y="3643338"/>
                  <a:pt x="0" y="2951846"/>
                </a:cubicBezTo>
                <a:lnTo>
                  <a:pt x="0" y="2861842"/>
                </a:lnTo>
                <a:cubicBezTo>
                  <a:pt x="0" y="1281290"/>
                  <a:pt x="1281290" y="0"/>
                  <a:pt x="2861842" y="0"/>
                </a:cubicBezTo>
                <a:close/>
              </a:path>
            </a:pathLst>
          </a:custGeom>
          <a:solidFill>
            <a:srgbClr val="FC1A70"/>
          </a:solidFill>
          <a:ln>
            <a:noFill/>
          </a:ln>
          <a:effectLst>
            <a:outerShdw blurRad="279400" dist="190500" dir="2700000" sx="97000" sy="97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0" name="Grafika 39">
            <a:extLst>
              <a:ext uri="{FF2B5EF4-FFF2-40B4-BE49-F238E27FC236}">
                <a16:creationId xmlns:a16="http://schemas.microsoft.com/office/drawing/2014/main" id="{FED9F847-70DF-4441-A946-68B992EEA9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7102" y="6176682"/>
            <a:ext cx="1556088" cy="587943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C263D9AD-00CB-40E9-A769-4DB3E3B96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549" y="1750910"/>
            <a:ext cx="6281736" cy="4805611"/>
          </a:xfrm>
          <a:prstGeom prst="rect">
            <a:avLst/>
          </a:prstGeom>
        </p:spPr>
      </p:pic>
      <p:sp>
        <p:nvSpPr>
          <p:cNvPr id="33" name="TekstniOkvir 32">
            <a:extLst>
              <a:ext uri="{FF2B5EF4-FFF2-40B4-BE49-F238E27FC236}">
                <a16:creationId xmlns:a16="http://schemas.microsoft.com/office/drawing/2014/main" id="{889A2BF6-ADFF-4BEC-80AF-E05B9E0C3E86}"/>
              </a:ext>
            </a:extLst>
          </p:cNvPr>
          <p:cNvSpPr txBox="1"/>
          <p:nvPr/>
        </p:nvSpPr>
        <p:spPr>
          <a:xfrm>
            <a:off x="2019549" y="233784"/>
            <a:ext cx="51757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200" b="1" dirty="0">
                <a:solidFill>
                  <a:srgbClr val="FC1A7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Metode istraživanja</a:t>
            </a:r>
            <a:endParaRPr lang="hr-HR" sz="3200" dirty="0">
              <a:solidFill>
                <a:srgbClr val="FC1A7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4" name="TekstniOkvir 33">
            <a:extLst>
              <a:ext uri="{FF2B5EF4-FFF2-40B4-BE49-F238E27FC236}">
                <a16:creationId xmlns:a16="http://schemas.microsoft.com/office/drawing/2014/main" id="{43C81DDF-E464-4BA6-A295-EBAF0660719D}"/>
              </a:ext>
            </a:extLst>
          </p:cNvPr>
          <p:cNvSpPr txBox="1"/>
          <p:nvPr/>
        </p:nvSpPr>
        <p:spPr>
          <a:xfrm>
            <a:off x="2019549" y="1053902"/>
            <a:ext cx="6555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Poppins" panose="00000500000000000000" pitchFamily="2" charset="0"/>
                <a:cs typeface="Poppins" panose="00000500000000000000" pitchFamily="2" charset="0"/>
              </a:rPr>
              <a:t>Područje istraživanja: 9 lokaliteta u porječju Cetine</a:t>
            </a:r>
          </a:p>
        </p:txBody>
      </p:sp>
      <p:sp>
        <p:nvSpPr>
          <p:cNvPr id="36" name="TekstniOkvir 35">
            <a:extLst>
              <a:ext uri="{FF2B5EF4-FFF2-40B4-BE49-F238E27FC236}">
                <a16:creationId xmlns:a16="http://schemas.microsoft.com/office/drawing/2014/main" id="{98A609C2-C2A3-4B31-90AB-F95D7F0D491C}"/>
              </a:ext>
            </a:extLst>
          </p:cNvPr>
          <p:cNvSpPr txBox="1"/>
          <p:nvPr/>
        </p:nvSpPr>
        <p:spPr>
          <a:xfrm>
            <a:off x="8780970" y="1669332"/>
            <a:ext cx="42594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Poppins" panose="00000500000000000000" pitchFamily="2" charset="0"/>
                <a:cs typeface="Poppins" panose="00000500000000000000" pitchFamily="2" charset="0"/>
              </a:rPr>
              <a:t>Razdoblje istraživanja: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r-HR" sz="2000" dirty="0">
                <a:latin typeface="Poppins" panose="00000500000000000000" pitchFamily="2" charset="0"/>
                <a:cs typeface="Poppins" panose="00000500000000000000" pitchFamily="2" charset="0"/>
              </a:rPr>
              <a:t>XII. 2019. – I. 2020.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r-HR" sz="2000" dirty="0">
                <a:latin typeface="Poppins" panose="00000500000000000000" pitchFamily="2" charset="0"/>
                <a:cs typeface="Poppins" panose="00000500000000000000" pitchFamily="2" charset="0"/>
              </a:rPr>
              <a:t> IX. 2021. – II. 2022.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hr-HR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hr-HR"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86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3A9D6FB-309B-57E1-405A-DD17542610A4}"/>
              </a:ext>
            </a:extLst>
          </p:cNvPr>
          <p:cNvGrpSpPr/>
          <p:nvPr/>
        </p:nvGrpSpPr>
        <p:grpSpPr>
          <a:xfrm rot="5400000">
            <a:off x="10938551" y="3890698"/>
            <a:ext cx="1106116" cy="746346"/>
            <a:chOff x="3485387" y="4929030"/>
            <a:chExt cx="1548432" cy="1044796"/>
          </a:xfrm>
          <a:solidFill>
            <a:schemeClr val="tx2"/>
          </a:solidFill>
        </p:grpSpPr>
        <p:sp>
          <p:nvSpPr>
            <p:cNvPr id="13" name="Rectangle: Rounded Corners 9">
              <a:extLst>
                <a:ext uri="{FF2B5EF4-FFF2-40B4-BE49-F238E27FC236}">
                  <a16:creationId xmlns:a16="http://schemas.microsoft.com/office/drawing/2014/main" id="{2E427DE9-1458-60BB-27D7-201B469C8717}"/>
                </a:ext>
              </a:extLst>
            </p:cNvPr>
            <p:cNvSpPr/>
            <p:nvPr userDrawn="1"/>
          </p:nvSpPr>
          <p:spPr>
            <a:xfrm>
              <a:off x="3485387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9">
              <a:extLst>
                <a:ext uri="{FF2B5EF4-FFF2-40B4-BE49-F238E27FC236}">
                  <a16:creationId xmlns:a16="http://schemas.microsoft.com/office/drawing/2014/main" id="{5DF1BFCB-E4A1-8CEF-0343-FB673AE59C4C}"/>
                </a:ext>
              </a:extLst>
            </p:cNvPr>
            <p:cNvSpPr/>
            <p:nvPr userDrawn="1"/>
          </p:nvSpPr>
          <p:spPr>
            <a:xfrm>
              <a:off x="3834758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9">
              <a:extLst>
                <a:ext uri="{FF2B5EF4-FFF2-40B4-BE49-F238E27FC236}">
                  <a16:creationId xmlns:a16="http://schemas.microsoft.com/office/drawing/2014/main" id="{6B37513A-7BF1-22E4-2A32-29002131EFE5}"/>
                </a:ext>
              </a:extLst>
            </p:cNvPr>
            <p:cNvSpPr/>
            <p:nvPr userDrawn="1"/>
          </p:nvSpPr>
          <p:spPr>
            <a:xfrm>
              <a:off x="418412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9">
              <a:extLst>
                <a:ext uri="{FF2B5EF4-FFF2-40B4-BE49-F238E27FC236}">
                  <a16:creationId xmlns:a16="http://schemas.microsoft.com/office/drawing/2014/main" id="{76D2D2EF-0230-5BD1-EAE6-0FD1CC2712EA}"/>
                </a:ext>
              </a:extLst>
            </p:cNvPr>
            <p:cNvSpPr/>
            <p:nvPr userDrawn="1"/>
          </p:nvSpPr>
          <p:spPr>
            <a:xfrm>
              <a:off x="453349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9">
              <a:extLst>
                <a:ext uri="{FF2B5EF4-FFF2-40B4-BE49-F238E27FC236}">
                  <a16:creationId xmlns:a16="http://schemas.microsoft.com/office/drawing/2014/main" id="{407FAB53-0AD1-E4BF-2383-FA9955CCBCFC}"/>
                </a:ext>
              </a:extLst>
            </p:cNvPr>
            <p:cNvSpPr/>
            <p:nvPr userDrawn="1"/>
          </p:nvSpPr>
          <p:spPr>
            <a:xfrm>
              <a:off x="4882870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9">
              <a:extLst>
                <a:ext uri="{FF2B5EF4-FFF2-40B4-BE49-F238E27FC236}">
                  <a16:creationId xmlns:a16="http://schemas.microsoft.com/office/drawing/2014/main" id="{A6419950-D3F1-37AD-91C5-96709D908737}"/>
                </a:ext>
              </a:extLst>
            </p:cNvPr>
            <p:cNvSpPr/>
            <p:nvPr userDrawn="1"/>
          </p:nvSpPr>
          <p:spPr>
            <a:xfrm>
              <a:off x="3485387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9">
              <a:extLst>
                <a:ext uri="{FF2B5EF4-FFF2-40B4-BE49-F238E27FC236}">
                  <a16:creationId xmlns:a16="http://schemas.microsoft.com/office/drawing/2014/main" id="{EB66C3B5-9DEF-500A-D932-EC7A7EE19ECE}"/>
                </a:ext>
              </a:extLst>
            </p:cNvPr>
            <p:cNvSpPr/>
            <p:nvPr userDrawn="1"/>
          </p:nvSpPr>
          <p:spPr>
            <a:xfrm>
              <a:off x="3834758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9">
              <a:extLst>
                <a:ext uri="{FF2B5EF4-FFF2-40B4-BE49-F238E27FC236}">
                  <a16:creationId xmlns:a16="http://schemas.microsoft.com/office/drawing/2014/main" id="{9DC31337-18BF-817E-5C3F-F360459B918E}"/>
                </a:ext>
              </a:extLst>
            </p:cNvPr>
            <p:cNvSpPr/>
            <p:nvPr userDrawn="1"/>
          </p:nvSpPr>
          <p:spPr>
            <a:xfrm>
              <a:off x="418412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9">
              <a:extLst>
                <a:ext uri="{FF2B5EF4-FFF2-40B4-BE49-F238E27FC236}">
                  <a16:creationId xmlns:a16="http://schemas.microsoft.com/office/drawing/2014/main" id="{3948458F-C634-6EC0-D249-08026373CB2C}"/>
                </a:ext>
              </a:extLst>
            </p:cNvPr>
            <p:cNvSpPr/>
            <p:nvPr userDrawn="1"/>
          </p:nvSpPr>
          <p:spPr>
            <a:xfrm>
              <a:off x="453349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9">
              <a:extLst>
                <a:ext uri="{FF2B5EF4-FFF2-40B4-BE49-F238E27FC236}">
                  <a16:creationId xmlns:a16="http://schemas.microsoft.com/office/drawing/2014/main" id="{FF5923EC-B7CD-6973-F377-13CAD1C6B48D}"/>
                </a:ext>
              </a:extLst>
            </p:cNvPr>
            <p:cNvSpPr/>
            <p:nvPr userDrawn="1"/>
          </p:nvSpPr>
          <p:spPr>
            <a:xfrm>
              <a:off x="4882870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9">
              <a:extLst>
                <a:ext uri="{FF2B5EF4-FFF2-40B4-BE49-F238E27FC236}">
                  <a16:creationId xmlns:a16="http://schemas.microsoft.com/office/drawing/2014/main" id="{49AFD0C4-8A6A-35EA-93D0-008C834FDB34}"/>
                </a:ext>
              </a:extLst>
            </p:cNvPr>
            <p:cNvSpPr/>
            <p:nvPr userDrawn="1"/>
          </p:nvSpPr>
          <p:spPr>
            <a:xfrm>
              <a:off x="3485387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9">
              <a:extLst>
                <a:ext uri="{FF2B5EF4-FFF2-40B4-BE49-F238E27FC236}">
                  <a16:creationId xmlns:a16="http://schemas.microsoft.com/office/drawing/2014/main" id="{75CE58DF-19DF-260E-AF9F-E7FADEA2FCF4}"/>
                </a:ext>
              </a:extLst>
            </p:cNvPr>
            <p:cNvSpPr/>
            <p:nvPr userDrawn="1"/>
          </p:nvSpPr>
          <p:spPr>
            <a:xfrm>
              <a:off x="3834758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9">
              <a:extLst>
                <a:ext uri="{FF2B5EF4-FFF2-40B4-BE49-F238E27FC236}">
                  <a16:creationId xmlns:a16="http://schemas.microsoft.com/office/drawing/2014/main" id="{18D48140-E023-FFF3-4883-825911786E40}"/>
                </a:ext>
              </a:extLst>
            </p:cNvPr>
            <p:cNvSpPr/>
            <p:nvPr userDrawn="1"/>
          </p:nvSpPr>
          <p:spPr>
            <a:xfrm>
              <a:off x="418412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9">
              <a:extLst>
                <a:ext uri="{FF2B5EF4-FFF2-40B4-BE49-F238E27FC236}">
                  <a16:creationId xmlns:a16="http://schemas.microsoft.com/office/drawing/2014/main" id="{5BC179DC-6EFA-FC41-A47C-9C2321BDB710}"/>
                </a:ext>
              </a:extLst>
            </p:cNvPr>
            <p:cNvSpPr/>
            <p:nvPr userDrawn="1"/>
          </p:nvSpPr>
          <p:spPr>
            <a:xfrm>
              <a:off x="453349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9">
              <a:extLst>
                <a:ext uri="{FF2B5EF4-FFF2-40B4-BE49-F238E27FC236}">
                  <a16:creationId xmlns:a16="http://schemas.microsoft.com/office/drawing/2014/main" id="{E26666E5-E6EA-0DF2-81B2-A199845FE392}"/>
                </a:ext>
              </a:extLst>
            </p:cNvPr>
            <p:cNvSpPr/>
            <p:nvPr userDrawn="1"/>
          </p:nvSpPr>
          <p:spPr>
            <a:xfrm>
              <a:off x="4882870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9">
              <a:extLst>
                <a:ext uri="{FF2B5EF4-FFF2-40B4-BE49-F238E27FC236}">
                  <a16:creationId xmlns:a16="http://schemas.microsoft.com/office/drawing/2014/main" id="{4D8E2B0E-1B84-506A-FDEC-04E6292DE11B}"/>
                </a:ext>
              </a:extLst>
            </p:cNvPr>
            <p:cNvSpPr/>
            <p:nvPr userDrawn="1"/>
          </p:nvSpPr>
          <p:spPr>
            <a:xfrm>
              <a:off x="3485387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9">
              <a:extLst>
                <a:ext uri="{FF2B5EF4-FFF2-40B4-BE49-F238E27FC236}">
                  <a16:creationId xmlns:a16="http://schemas.microsoft.com/office/drawing/2014/main" id="{8760AD9F-D5D0-4CC8-3174-B6647970ED87}"/>
                </a:ext>
              </a:extLst>
            </p:cNvPr>
            <p:cNvSpPr/>
            <p:nvPr userDrawn="1"/>
          </p:nvSpPr>
          <p:spPr>
            <a:xfrm>
              <a:off x="3834758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9">
              <a:extLst>
                <a:ext uri="{FF2B5EF4-FFF2-40B4-BE49-F238E27FC236}">
                  <a16:creationId xmlns:a16="http://schemas.microsoft.com/office/drawing/2014/main" id="{DB8ED1B1-1199-CE79-420D-60630A8FBAD7}"/>
                </a:ext>
              </a:extLst>
            </p:cNvPr>
            <p:cNvSpPr/>
            <p:nvPr userDrawn="1"/>
          </p:nvSpPr>
          <p:spPr>
            <a:xfrm>
              <a:off x="418412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: Rounded Corners 9">
              <a:extLst>
                <a:ext uri="{FF2B5EF4-FFF2-40B4-BE49-F238E27FC236}">
                  <a16:creationId xmlns:a16="http://schemas.microsoft.com/office/drawing/2014/main" id="{03177ED7-10BE-4926-6B6F-C57AF5505224}"/>
                </a:ext>
              </a:extLst>
            </p:cNvPr>
            <p:cNvSpPr/>
            <p:nvPr userDrawn="1"/>
          </p:nvSpPr>
          <p:spPr>
            <a:xfrm>
              <a:off x="453349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9">
              <a:extLst>
                <a:ext uri="{FF2B5EF4-FFF2-40B4-BE49-F238E27FC236}">
                  <a16:creationId xmlns:a16="http://schemas.microsoft.com/office/drawing/2014/main" id="{6113A7A0-92A7-10B3-8E86-1F7ED8714A00}"/>
                </a:ext>
              </a:extLst>
            </p:cNvPr>
            <p:cNvSpPr/>
            <p:nvPr userDrawn="1"/>
          </p:nvSpPr>
          <p:spPr>
            <a:xfrm>
              <a:off x="4882870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Freeform 15">
            <a:extLst>
              <a:ext uri="{FF2B5EF4-FFF2-40B4-BE49-F238E27FC236}">
                <a16:creationId xmlns:a16="http://schemas.microsoft.com/office/drawing/2014/main" id="{296C1B67-A7EE-6D91-AAC2-12E08E963198}"/>
              </a:ext>
            </a:extLst>
          </p:cNvPr>
          <p:cNvSpPr/>
          <p:nvPr/>
        </p:nvSpPr>
        <p:spPr>
          <a:xfrm>
            <a:off x="10100427" y="4545115"/>
            <a:ext cx="2673431" cy="2312885"/>
          </a:xfrm>
          <a:custGeom>
            <a:avLst/>
            <a:gdLst>
              <a:gd name="connsiteX0" fmla="*/ 5723683 w 5723684"/>
              <a:gd name="connsiteY0" fmla="*/ 2861803 h 4951774"/>
              <a:gd name="connsiteX1" fmla="*/ 5723684 w 5723684"/>
              <a:gd name="connsiteY1" fmla="*/ 2861842 h 4951774"/>
              <a:gd name="connsiteX2" fmla="*/ 5723683 w 5723684"/>
              <a:gd name="connsiteY2" fmla="*/ 2951847 h 4951774"/>
              <a:gd name="connsiteX3" fmla="*/ 2861842 w 5723684"/>
              <a:gd name="connsiteY3" fmla="*/ 0 h 4951774"/>
              <a:gd name="connsiteX4" fmla="*/ 4461925 w 5723684"/>
              <a:gd name="connsiteY4" fmla="*/ 488758 h 4951774"/>
              <a:gd name="connsiteX5" fmla="*/ 4518578 w 5723684"/>
              <a:gd name="connsiteY5" fmla="*/ 531122 h 4951774"/>
              <a:gd name="connsiteX6" fmla="*/ 4518578 w 5723684"/>
              <a:gd name="connsiteY6" fmla="*/ 4951774 h 4951774"/>
              <a:gd name="connsiteX7" fmla="*/ 816674 w 5723684"/>
              <a:gd name="connsiteY7" fmla="*/ 4951774 h 4951774"/>
              <a:gd name="connsiteX8" fmla="*/ 653506 w 5723684"/>
              <a:gd name="connsiteY8" fmla="*/ 4772244 h 4951774"/>
              <a:gd name="connsiteX9" fmla="*/ 0 w 5723684"/>
              <a:gd name="connsiteY9" fmla="*/ 2951846 h 4951774"/>
              <a:gd name="connsiteX10" fmla="*/ 0 w 5723684"/>
              <a:gd name="connsiteY10" fmla="*/ 2861842 h 4951774"/>
              <a:gd name="connsiteX11" fmla="*/ 2861842 w 5723684"/>
              <a:gd name="connsiteY11" fmla="*/ 0 h 495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23684" h="4951774">
                <a:moveTo>
                  <a:pt x="5723683" y="2861803"/>
                </a:moveTo>
                <a:lnTo>
                  <a:pt x="5723684" y="2861842"/>
                </a:lnTo>
                <a:cubicBezTo>
                  <a:pt x="5723684" y="2891844"/>
                  <a:pt x="5723683" y="2921845"/>
                  <a:pt x="5723683" y="2951847"/>
                </a:cubicBezTo>
                <a:close/>
                <a:moveTo>
                  <a:pt x="2861842" y="0"/>
                </a:moveTo>
                <a:cubicBezTo>
                  <a:pt x="3454549" y="0"/>
                  <a:pt x="4005172" y="180182"/>
                  <a:pt x="4461925" y="488758"/>
                </a:cubicBezTo>
                <a:lnTo>
                  <a:pt x="4518578" y="531122"/>
                </a:lnTo>
                <a:lnTo>
                  <a:pt x="4518578" y="4951774"/>
                </a:lnTo>
                <a:lnTo>
                  <a:pt x="816674" y="4951774"/>
                </a:lnTo>
                <a:lnTo>
                  <a:pt x="653506" y="4772244"/>
                </a:lnTo>
                <a:cubicBezTo>
                  <a:pt x="245247" y="4277549"/>
                  <a:pt x="0" y="3643338"/>
                  <a:pt x="0" y="2951846"/>
                </a:cubicBezTo>
                <a:lnTo>
                  <a:pt x="0" y="2861842"/>
                </a:lnTo>
                <a:cubicBezTo>
                  <a:pt x="0" y="1281290"/>
                  <a:pt x="1281290" y="0"/>
                  <a:pt x="2861842" y="0"/>
                </a:cubicBezTo>
                <a:close/>
              </a:path>
            </a:pathLst>
          </a:custGeom>
          <a:solidFill>
            <a:srgbClr val="FC1A70"/>
          </a:solidFill>
          <a:ln>
            <a:noFill/>
          </a:ln>
          <a:effectLst>
            <a:outerShdw blurRad="279400" dist="190500" dir="2700000" sx="97000" sy="97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0" name="Grafika 39">
            <a:extLst>
              <a:ext uri="{FF2B5EF4-FFF2-40B4-BE49-F238E27FC236}">
                <a16:creationId xmlns:a16="http://schemas.microsoft.com/office/drawing/2014/main" id="{FED9F847-70DF-4441-A946-68B992EEA9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7102" y="6176682"/>
            <a:ext cx="1556088" cy="587943"/>
          </a:xfrm>
          <a:prstGeom prst="rect">
            <a:avLst/>
          </a:prstGeom>
        </p:spPr>
      </p:pic>
      <p:sp>
        <p:nvSpPr>
          <p:cNvPr id="33" name="Naslov 1">
            <a:extLst>
              <a:ext uri="{FF2B5EF4-FFF2-40B4-BE49-F238E27FC236}">
                <a16:creationId xmlns:a16="http://schemas.microsoft.com/office/drawing/2014/main" id="{B8359892-E293-42A9-A6D0-7DDC11069953}"/>
              </a:ext>
            </a:extLst>
          </p:cNvPr>
          <p:cNvSpPr txBox="1">
            <a:spLocks/>
          </p:cNvSpPr>
          <p:nvPr/>
        </p:nvSpPr>
        <p:spPr>
          <a:xfrm>
            <a:off x="2279713" y="275880"/>
            <a:ext cx="7632573" cy="9106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400" b="1" dirty="0">
                <a:latin typeface="Poppins" panose="00000500000000000000" pitchFamily="2" charset="0"/>
                <a:cs typeface="Poppins" panose="00000500000000000000" pitchFamily="2" charset="0"/>
              </a:rPr>
              <a:t>Određivanje fizikalno-kemijskih svojstava tla</a:t>
            </a:r>
          </a:p>
        </p:txBody>
      </p:sp>
      <p:sp>
        <p:nvSpPr>
          <p:cNvPr id="34" name="Rezervirano mjesto sadržaja 2">
            <a:extLst>
              <a:ext uri="{FF2B5EF4-FFF2-40B4-BE49-F238E27FC236}">
                <a16:creationId xmlns:a16="http://schemas.microsoft.com/office/drawing/2014/main" id="{BE59159A-61D1-434D-A5BB-FBFA06CAB0D0}"/>
              </a:ext>
            </a:extLst>
          </p:cNvPr>
          <p:cNvSpPr txBox="1">
            <a:spLocks/>
          </p:cNvSpPr>
          <p:nvPr/>
        </p:nvSpPr>
        <p:spPr>
          <a:xfrm>
            <a:off x="541617" y="2182481"/>
            <a:ext cx="3535708" cy="337887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2000" dirty="0">
                <a:latin typeface="Poppins" panose="00000500000000000000" pitchFamily="2" charset="0"/>
                <a:cs typeface="Poppins" panose="00000500000000000000" pitchFamily="2" charset="0"/>
              </a:rPr>
              <a:t>Korištenje GLOBE protokola:</a:t>
            </a:r>
          </a:p>
          <a:p>
            <a:pPr>
              <a:lnSpc>
                <a:spcPct val="150000"/>
              </a:lnSpc>
            </a:pPr>
            <a:r>
              <a:rPr lang="hr-HR" sz="2000" dirty="0">
                <a:latin typeface="Poppins" panose="00000500000000000000" pitchFamily="2" charset="0"/>
                <a:cs typeface="Poppins" panose="00000500000000000000" pitchFamily="2" charset="0"/>
              </a:rPr>
              <a:t>karakterizacija tla (konzistencija, struktura i tekstura tla)</a:t>
            </a:r>
          </a:p>
          <a:p>
            <a:pPr>
              <a:lnSpc>
                <a:spcPct val="150000"/>
              </a:lnSpc>
            </a:pPr>
            <a:r>
              <a:rPr lang="hr-HR" sz="2000" dirty="0">
                <a:latin typeface="Poppins" panose="00000500000000000000" pitchFamily="2" charset="0"/>
                <a:cs typeface="Poppins" panose="00000500000000000000" pitchFamily="2" charset="0"/>
              </a:rPr>
              <a:t>pH-vrijednost tla</a:t>
            </a:r>
          </a:p>
          <a:p>
            <a:pPr>
              <a:lnSpc>
                <a:spcPct val="150000"/>
              </a:lnSpc>
            </a:pPr>
            <a:r>
              <a:rPr lang="hr-HR" sz="2000" dirty="0">
                <a:latin typeface="Poppins" panose="00000500000000000000" pitchFamily="2" charset="0"/>
                <a:cs typeface="Poppins" panose="00000500000000000000" pitchFamily="2" charset="0"/>
              </a:rPr>
              <a:t>infiltracija</a:t>
            </a:r>
          </a:p>
          <a:p>
            <a:pPr marL="0" indent="0">
              <a:buNone/>
            </a:pPr>
            <a:endParaRPr lang="hr-HR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hr-HR"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6" name="Slika 35">
            <a:extLst>
              <a:ext uri="{FF2B5EF4-FFF2-40B4-BE49-F238E27FC236}">
                <a16:creationId xmlns:a16="http://schemas.microsoft.com/office/drawing/2014/main" id="{86B1F070-8F57-4D3F-B2F9-BA410593DA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62"/>
          <a:stretch/>
        </p:blipFill>
        <p:spPr>
          <a:xfrm>
            <a:off x="4451334" y="1559031"/>
            <a:ext cx="2562934" cy="2312885"/>
          </a:xfrm>
          <a:prstGeom prst="rect">
            <a:avLst/>
          </a:prstGeom>
        </p:spPr>
      </p:pic>
      <p:pic>
        <p:nvPicPr>
          <p:cNvPr id="38" name="Slika 37">
            <a:extLst>
              <a:ext uri="{FF2B5EF4-FFF2-40B4-BE49-F238E27FC236}">
                <a16:creationId xmlns:a16="http://schemas.microsoft.com/office/drawing/2014/main" id="{D847ECA9-B114-4181-973D-028884E02F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62"/>
          <a:stretch/>
        </p:blipFill>
        <p:spPr bwMode="auto">
          <a:xfrm>
            <a:off x="7210733" y="1588996"/>
            <a:ext cx="2562934" cy="2312885"/>
          </a:xfrm>
          <a:prstGeom prst="rect">
            <a:avLst/>
          </a:prstGeom>
        </p:spPr>
      </p:pic>
      <p:pic>
        <p:nvPicPr>
          <p:cNvPr id="39" name="Slika 38">
            <a:extLst>
              <a:ext uri="{FF2B5EF4-FFF2-40B4-BE49-F238E27FC236}">
                <a16:creationId xmlns:a16="http://schemas.microsoft.com/office/drawing/2014/main" id="{A3C13D11-0AA5-4A92-8110-324F11C0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10" r="12652"/>
          <a:stretch/>
        </p:blipFill>
        <p:spPr bwMode="auto">
          <a:xfrm>
            <a:off x="4451334" y="4068215"/>
            <a:ext cx="2631434" cy="2374708"/>
          </a:xfrm>
          <a:prstGeom prst="rect">
            <a:avLst/>
          </a:prstGeom>
        </p:spPr>
      </p:pic>
      <p:pic>
        <p:nvPicPr>
          <p:cNvPr id="41" name="Slika 40">
            <a:extLst>
              <a:ext uri="{FF2B5EF4-FFF2-40B4-BE49-F238E27FC236}">
                <a16:creationId xmlns:a16="http://schemas.microsoft.com/office/drawing/2014/main" id="{D69BD3DE-0085-436C-8648-19591573C9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508" r="454"/>
          <a:stretch/>
        </p:blipFill>
        <p:spPr bwMode="auto">
          <a:xfrm>
            <a:off x="7208321" y="4068215"/>
            <a:ext cx="2615160" cy="242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1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3A9D6FB-309B-57E1-405A-DD17542610A4}"/>
              </a:ext>
            </a:extLst>
          </p:cNvPr>
          <p:cNvGrpSpPr/>
          <p:nvPr/>
        </p:nvGrpSpPr>
        <p:grpSpPr>
          <a:xfrm rot="5400000">
            <a:off x="10938551" y="3890698"/>
            <a:ext cx="1106116" cy="746346"/>
            <a:chOff x="3485387" y="4929030"/>
            <a:chExt cx="1548432" cy="1044796"/>
          </a:xfrm>
          <a:solidFill>
            <a:schemeClr val="tx2"/>
          </a:solidFill>
        </p:grpSpPr>
        <p:sp>
          <p:nvSpPr>
            <p:cNvPr id="13" name="Rectangle: Rounded Corners 9">
              <a:extLst>
                <a:ext uri="{FF2B5EF4-FFF2-40B4-BE49-F238E27FC236}">
                  <a16:creationId xmlns:a16="http://schemas.microsoft.com/office/drawing/2014/main" id="{2E427DE9-1458-60BB-27D7-201B469C8717}"/>
                </a:ext>
              </a:extLst>
            </p:cNvPr>
            <p:cNvSpPr/>
            <p:nvPr userDrawn="1"/>
          </p:nvSpPr>
          <p:spPr>
            <a:xfrm>
              <a:off x="3485387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9">
              <a:extLst>
                <a:ext uri="{FF2B5EF4-FFF2-40B4-BE49-F238E27FC236}">
                  <a16:creationId xmlns:a16="http://schemas.microsoft.com/office/drawing/2014/main" id="{5DF1BFCB-E4A1-8CEF-0343-FB673AE59C4C}"/>
                </a:ext>
              </a:extLst>
            </p:cNvPr>
            <p:cNvSpPr/>
            <p:nvPr userDrawn="1"/>
          </p:nvSpPr>
          <p:spPr>
            <a:xfrm>
              <a:off x="3834758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9">
              <a:extLst>
                <a:ext uri="{FF2B5EF4-FFF2-40B4-BE49-F238E27FC236}">
                  <a16:creationId xmlns:a16="http://schemas.microsoft.com/office/drawing/2014/main" id="{6B37513A-7BF1-22E4-2A32-29002131EFE5}"/>
                </a:ext>
              </a:extLst>
            </p:cNvPr>
            <p:cNvSpPr/>
            <p:nvPr userDrawn="1"/>
          </p:nvSpPr>
          <p:spPr>
            <a:xfrm>
              <a:off x="418412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9">
              <a:extLst>
                <a:ext uri="{FF2B5EF4-FFF2-40B4-BE49-F238E27FC236}">
                  <a16:creationId xmlns:a16="http://schemas.microsoft.com/office/drawing/2014/main" id="{76D2D2EF-0230-5BD1-EAE6-0FD1CC2712EA}"/>
                </a:ext>
              </a:extLst>
            </p:cNvPr>
            <p:cNvSpPr/>
            <p:nvPr userDrawn="1"/>
          </p:nvSpPr>
          <p:spPr>
            <a:xfrm>
              <a:off x="453349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9">
              <a:extLst>
                <a:ext uri="{FF2B5EF4-FFF2-40B4-BE49-F238E27FC236}">
                  <a16:creationId xmlns:a16="http://schemas.microsoft.com/office/drawing/2014/main" id="{407FAB53-0AD1-E4BF-2383-FA9955CCBCFC}"/>
                </a:ext>
              </a:extLst>
            </p:cNvPr>
            <p:cNvSpPr/>
            <p:nvPr userDrawn="1"/>
          </p:nvSpPr>
          <p:spPr>
            <a:xfrm>
              <a:off x="4882870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9">
              <a:extLst>
                <a:ext uri="{FF2B5EF4-FFF2-40B4-BE49-F238E27FC236}">
                  <a16:creationId xmlns:a16="http://schemas.microsoft.com/office/drawing/2014/main" id="{A6419950-D3F1-37AD-91C5-96709D908737}"/>
                </a:ext>
              </a:extLst>
            </p:cNvPr>
            <p:cNvSpPr/>
            <p:nvPr userDrawn="1"/>
          </p:nvSpPr>
          <p:spPr>
            <a:xfrm>
              <a:off x="3485387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9">
              <a:extLst>
                <a:ext uri="{FF2B5EF4-FFF2-40B4-BE49-F238E27FC236}">
                  <a16:creationId xmlns:a16="http://schemas.microsoft.com/office/drawing/2014/main" id="{EB66C3B5-9DEF-500A-D932-EC7A7EE19ECE}"/>
                </a:ext>
              </a:extLst>
            </p:cNvPr>
            <p:cNvSpPr/>
            <p:nvPr userDrawn="1"/>
          </p:nvSpPr>
          <p:spPr>
            <a:xfrm>
              <a:off x="3834758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9">
              <a:extLst>
                <a:ext uri="{FF2B5EF4-FFF2-40B4-BE49-F238E27FC236}">
                  <a16:creationId xmlns:a16="http://schemas.microsoft.com/office/drawing/2014/main" id="{9DC31337-18BF-817E-5C3F-F360459B918E}"/>
                </a:ext>
              </a:extLst>
            </p:cNvPr>
            <p:cNvSpPr/>
            <p:nvPr userDrawn="1"/>
          </p:nvSpPr>
          <p:spPr>
            <a:xfrm>
              <a:off x="418412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9">
              <a:extLst>
                <a:ext uri="{FF2B5EF4-FFF2-40B4-BE49-F238E27FC236}">
                  <a16:creationId xmlns:a16="http://schemas.microsoft.com/office/drawing/2014/main" id="{3948458F-C634-6EC0-D249-08026373CB2C}"/>
                </a:ext>
              </a:extLst>
            </p:cNvPr>
            <p:cNvSpPr/>
            <p:nvPr userDrawn="1"/>
          </p:nvSpPr>
          <p:spPr>
            <a:xfrm>
              <a:off x="453349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9">
              <a:extLst>
                <a:ext uri="{FF2B5EF4-FFF2-40B4-BE49-F238E27FC236}">
                  <a16:creationId xmlns:a16="http://schemas.microsoft.com/office/drawing/2014/main" id="{FF5923EC-B7CD-6973-F377-13CAD1C6B48D}"/>
                </a:ext>
              </a:extLst>
            </p:cNvPr>
            <p:cNvSpPr/>
            <p:nvPr userDrawn="1"/>
          </p:nvSpPr>
          <p:spPr>
            <a:xfrm>
              <a:off x="4882870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9">
              <a:extLst>
                <a:ext uri="{FF2B5EF4-FFF2-40B4-BE49-F238E27FC236}">
                  <a16:creationId xmlns:a16="http://schemas.microsoft.com/office/drawing/2014/main" id="{49AFD0C4-8A6A-35EA-93D0-008C834FDB34}"/>
                </a:ext>
              </a:extLst>
            </p:cNvPr>
            <p:cNvSpPr/>
            <p:nvPr userDrawn="1"/>
          </p:nvSpPr>
          <p:spPr>
            <a:xfrm>
              <a:off x="3485387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9">
              <a:extLst>
                <a:ext uri="{FF2B5EF4-FFF2-40B4-BE49-F238E27FC236}">
                  <a16:creationId xmlns:a16="http://schemas.microsoft.com/office/drawing/2014/main" id="{75CE58DF-19DF-260E-AF9F-E7FADEA2FCF4}"/>
                </a:ext>
              </a:extLst>
            </p:cNvPr>
            <p:cNvSpPr/>
            <p:nvPr userDrawn="1"/>
          </p:nvSpPr>
          <p:spPr>
            <a:xfrm>
              <a:off x="3834758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9">
              <a:extLst>
                <a:ext uri="{FF2B5EF4-FFF2-40B4-BE49-F238E27FC236}">
                  <a16:creationId xmlns:a16="http://schemas.microsoft.com/office/drawing/2014/main" id="{18D48140-E023-FFF3-4883-825911786E40}"/>
                </a:ext>
              </a:extLst>
            </p:cNvPr>
            <p:cNvSpPr/>
            <p:nvPr userDrawn="1"/>
          </p:nvSpPr>
          <p:spPr>
            <a:xfrm>
              <a:off x="418412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9">
              <a:extLst>
                <a:ext uri="{FF2B5EF4-FFF2-40B4-BE49-F238E27FC236}">
                  <a16:creationId xmlns:a16="http://schemas.microsoft.com/office/drawing/2014/main" id="{5BC179DC-6EFA-FC41-A47C-9C2321BDB710}"/>
                </a:ext>
              </a:extLst>
            </p:cNvPr>
            <p:cNvSpPr/>
            <p:nvPr userDrawn="1"/>
          </p:nvSpPr>
          <p:spPr>
            <a:xfrm>
              <a:off x="453349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9">
              <a:extLst>
                <a:ext uri="{FF2B5EF4-FFF2-40B4-BE49-F238E27FC236}">
                  <a16:creationId xmlns:a16="http://schemas.microsoft.com/office/drawing/2014/main" id="{E26666E5-E6EA-0DF2-81B2-A199845FE392}"/>
                </a:ext>
              </a:extLst>
            </p:cNvPr>
            <p:cNvSpPr/>
            <p:nvPr userDrawn="1"/>
          </p:nvSpPr>
          <p:spPr>
            <a:xfrm>
              <a:off x="4882870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9">
              <a:extLst>
                <a:ext uri="{FF2B5EF4-FFF2-40B4-BE49-F238E27FC236}">
                  <a16:creationId xmlns:a16="http://schemas.microsoft.com/office/drawing/2014/main" id="{4D8E2B0E-1B84-506A-FDEC-04E6292DE11B}"/>
                </a:ext>
              </a:extLst>
            </p:cNvPr>
            <p:cNvSpPr/>
            <p:nvPr userDrawn="1"/>
          </p:nvSpPr>
          <p:spPr>
            <a:xfrm>
              <a:off x="3485387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9">
              <a:extLst>
                <a:ext uri="{FF2B5EF4-FFF2-40B4-BE49-F238E27FC236}">
                  <a16:creationId xmlns:a16="http://schemas.microsoft.com/office/drawing/2014/main" id="{8760AD9F-D5D0-4CC8-3174-B6647970ED87}"/>
                </a:ext>
              </a:extLst>
            </p:cNvPr>
            <p:cNvSpPr/>
            <p:nvPr userDrawn="1"/>
          </p:nvSpPr>
          <p:spPr>
            <a:xfrm>
              <a:off x="3834758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9">
              <a:extLst>
                <a:ext uri="{FF2B5EF4-FFF2-40B4-BE49-F238E27FC236}">
                  <a16:creationId xmlns:a16="http://schemas.microsoft.com/office/drawing/2014/main" id="{DB8ED1B1-1199-CE79-420D-60630A8FBAD7}"/>
                </a:ext>
              </a:extLst>
            </p:cNvPr>
            <p:cNvSpPr/>
            <p:nvPr userDrawn="1"/>
          </p:nvSpPr>
          <p:spPr>
            <a:xfrm>
              <a:off x="418412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: Rounded Corners 9">
              <a:extLst>
                <a:ext uri="{FF2B5EF4-FFF2-40B4-BE49-F238E27FC236}">
                  <a16:creationId xmlns:a16="http://schemas.microsoft.com/office/drawing/2014/main" id="{03177ED7-10BE-4926-6B6F-C57AF5505224}"/>
                </a:ext>
              </a:extLst>
            </p:cNvPr>
            <p:cNvSpPr/>
            <p:nvPr userDrawn="1"/>
          </p:nvSpPr>
          <p:spPr>
            <a:xfrm>
              <a:off x="453349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9">
              <a:extLst>
                <a:ext uri="{FF2B5EF4-FFF2-40B4-BE49-F238E27FC236}">
                  <a16:creationId xmlns:a16="http://schemas.microsoft.com/office/drawing/2014/main" id="{6113A7A0-92A7-10B3-8E86-1F7ED8714A00}"/>
                </a:ext>
              </a:extLst>
            </p:cNvPr>
            <p:cNvSpPr/>
            <p:nvPr userDrawn="1"/>
          </p:nvSpPr>
          <p:spPr>
            <a:xfrm>
              <a:off x="4882870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Freeform 15">
            <a:extLst>
              <a:ext uri="{FF2B5EF4-FFF2-40B4-BE49-F238E27FC236}">
                <a16:creationId xmlns:a16="http://schemas.microsoft.com/office/drawing/2014/main" id="{296C1B67-A7EE-6D91-AAC2-12E08E963198}"/>
              </a:ext>
            </a:extLst>
          </p:cNvPr>
          <p:cNvSpPr/>
          <p:nvPr/>
        </p:nvSpPr>
        <p:spPr>
          <a:xfrm>
            <a:off x="10100427" y="4545115"/>
            <a:ext cx="2673431" cy="2312885"/>
          </a:xfrm>
          <a:custGeom>
            <a:avLst/>
            <a:gdLst>
              <a:gd name="connsiteX0" fmla="*/ 5723683 w 5723684"/>
              <a:gd name="connsiteY0" fmla="*/ 2861803 h 4951774"/>
              <a:gd name="connsiteX1" fmla="*/ 5723684 w 5723684"/>
              <a:gd name="connsiteY1" fmla="*/ 2861842 h 4951774"/>
              <a:gd name="connsiteX2" fmla="*/ 5723683 w 5723684"/>
              <a:gd name="connsiteY2" fmla="*/ 2951847 h 4951774"/>
              <a:gd name="connsiteX3" fmla="*/ 2861842 w 5723684"/>
              <a:gd name="connsiteY3" fmla="*/ 0 h 4951774"/>
              <a:gd name="connsiteX4" fmla="*/ 4461925 w 5723684"/>
              <a:gd name="connsiteY4" fmla="*/ 488758 h 4951774"/>
              <a:gd name="connsiteX5" fmla="*/ 4518578 w 5723684"/>
              <a:gd name="connsiteY5" fmla="*/ 531122 h 4951774"/>
              <a:gd name="connsiteX6" fmla="*/ 4518578 w 5723684"/>
              <a:gd name="connsiteY6" fmla="*/ 4951774 h 4951774"/>
              <a:gd name="connsiteX7" fmla="*/ 816674 w 5723684"/>
              <a:gd name="connsiteY7" fmla="*/ 4951774 h 4951774"/>
              <a:gd name="connsiteX8" fmla="*/ 653506 w 5723684"/>
              <a:gd name="connsiteY8" fmla="*/ 4772244 h 4951774"/>
              <a:gd name="connsiteX9" fmla="*/ 0 w 5723684"/>
              <a:gd name="connsiteY9" fmla="*/ 2951846 h 4951774"/>
              <a:gd name="connsiteX10" fmla="*/ 0 w 5723684"/>
              <a:gd name="connsiteY10" fmla="*/ 2861842 h 4951774"/>
              <a:gd name="connsiteX11" fmla="*/ 2861842 w 5723684"/>
              <a:gd name="connsiteY11" fmla="*/ 0 h 495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23684" h="4951774">
                <a:moveTo>
                  <a:pt x="5723683" y="2861803"/>
                </a:moveTo>
                <a:lnTo>
                  <a:pt x="5723684" y="2861842"/>
                </a:lnTo>
                <a:cubicBezTo>
                  <a:pt x="5723684" y="2891844"/>
                  <a:pt x="5723683" y="2921845"/>
                  <a:pt x="5723683" y="2951847"/>
                </a:cubicBezTo>
                <a:close/>
                <a:moveTo>
                  <a:pt x="2861842" y="0"/>
                </a:moveTo>
                <a:cubicBezTo>
                  <a:pt x="3454549" y="0"/>
                  <a:pt x="4005172" y="180182"/>
                  <a:pt x="4461925" y="488758"/>
                </a:cubicBezTo>
                <a:lnTo>
                  <a:pt x="4518578" y="531122"/>
                </a:lnTo>
                <a:lnTo>
                  <a:pt x="4518578" y="4951774"/>
                </a:lnTo>
                <a:lnTo>
                  <a:pt x="816674" y="4951774"/>
                </a:lnTo>
                <a:lnTo>
                  <a:pt x="653506" y="4772244"/>
                </a:lnTo>
                <a:cubicBezTo>
                  <a:pt x="245247" y="4277549"/>
                  <a:pt x="0" y="3643338"/>
                  <a:pt x="0" y="2951846"/>
                </a:cubicBezTo>
                <a:lnTo>
                  <a:pt x="0" y="2861842"/>
                </a:lnTo>
                <a:cubicBezTo>
                  <a:pt x="0" y="1281290"/>
                  <a:pt x="1281290" y="0"/>
                  <a:pt x="2861842" y="0"/>
                </a:cubicBezTo>
                <a:close/>
              </a:path>
            </a:pathLst>
          </a:custGeom>
          <a:solidFill>
            <a:srgbClr val="FC1A70"/>
          </a:solidFill>
          <a:ln>
            <a:noFill/>
          </a:ln>
          <a:effectLst>
            <a:outerShdw blurRad="279400" dist="190500" dir="2700000" sx="97000" sy="97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0" name="Grafika 39">
            <a:extLst>
              <a:ext uri="{FF2B5EF4-FFF2-40B4-BE49-F238E27FC236}">
                <a16:creationId xmlns:a16="http://schemas.microsoft.com/office/drawing/2014/main" id="{FED9F847-70DF-4441-A946-68B992EEA9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7102" y="6176682"/>
            <a:ext cx="1556088" cy="587943"/>
          </a:xfrm>
          <a:prstGeom prst="rect">
            <a:avLst/>
          </a:prstGeom>
        </p:spPr>
      </p:pic>
      <p:sp>
        <p:nvSpPr>
          <p:cNvPr id="33" name="Rectangle 1">
            <a:extLst>
              <a:ext uri="{FF2B5EF4-FFF2-40B4-BE49-F238E27FC236}">
                <a16:creationId xmlns:a16="http://schemas.microsoft.com/office/drawing/2014/main" id="{A9ABF46A-CCEC-47B9-A7AA-D4BFCE5B1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521" y="643729"/>
            <a:ext cx="10309085" cy="8881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r>
              <a:rPr lang="en-US" altLang="sr-Latn-RS" sz="2400" b="1" dirty="0" err="1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Utjecaj</a:t>
            </a:r>
            <a:r>
              <a:rPr lang="en-US" altLang="sr-Latn-RS" sz="2400" b="1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altLang="sr-Latn-RS" sz="2400" b="1" dirty="0" err="1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vrste</a:t>
            </a:r>
            <a:r>
              <a:rPr lang="en-US" altLang="sr-Latn-RS" sz="2400" b="1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altLang="sr-Latn-RS" sz="2400" b="1" dirty="0" err="1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tla</a:t>
            </a:r>
            <a:r>
              <a:rPr lang="en-US" altLang="sr-Latn-RS" sz="2400" b="1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altLang="sr-Latn-RS" sz="2400" b="1" dirty="0" err="1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na</a:t>
            </a:r>
            <a:r>
              <a:rPr lang="en-US" altLang="sr-Latn-RS" sz="2400" b="1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altLang="sr-Latn-RS" sz="2400" b="1" dirty="0" err="1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klijavost</a:t>
            </a:r>
            <a:r>
              <a:rPr lang="en-US" altLang="sr-Latn-RS" sz="2400" b="1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altLang="sr-Latn-RS" sz="2400" b="1" dirty="0" err="1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sjemenki</a:t>
            </a:r>
            <a:r>
              <a:rPr lang="en-US" altLang="sr-Latn-RS" sz="2400" b="1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altLang="sr-Latn-RS" sz="2400" b="1" dirty="0" err="1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i</a:t>
            </a:r>
            <a:r>
              <a:rPr lang="en-US" altLang="sr-Latn-RS" sz="2400" b="1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altLang="sr-Latn-RS" sz="2400" b="1" dirty="0" err="1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rast</a:t>
            </a:r>
            <a:r>
              <a:rPr lang="en-US" altLang="sr-Latn-RS" sz="2400" b="1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altLang="sr-Latn-RS" sz="2400" b="1" dirty="0" err="1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različitih</a:t>
            </a:r>
            <a:r>
              <a:rPr lang="en-US" altLang="sr-Latn-RS" sz="2400" b="1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altLang="sr-Latn-RS" sz="2400" b="1" dirty="0" err="1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biljnih</a:t>
            </a:r>
            <a:r>
              <a:rPr lang="en-US" altLang="sr-Latn-RS" sz="2400" b="1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altLang="sr-Latn-RS" sz="2400" b="1" dirty="0" err="1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vrsta</a:t>
            </a:r>
            <a:endParaRPr lang="en-US" altLang="sr-Latn-RS" sz="24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4" name="Rezervirano mjesto sadržaja 2">
            <a:extLst>
              <a:ext uri="{FF2B5EF4-FFF2-40B4-BE49-F238E27FC236}">
                <a16:creationId xmlns:a16="http://schemas.microsoft.com/office/drawing/2014/main" id="{1BDBE860-B5ED-490C-B3FC-801ED9436355}"/>
              </a:ext>
            </a:extLst>
          </p:cNvPr>
          <p:cNvSpPr txBox="1">
            <a:spLocks/>
          </p:cNvSpPr>
          <p:nvPr/>
        </p:nvSpPr>
        <p:spPr>
          <a:xfrm>
            <a:off x="61170" y="1803340"/>
            <a:ext cx="4694036" cy="392277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hr-HR" sz="2400" dirty="0">
                <a:latin typeface="Poppins" panose="00000500000000000000" pitchFamily="2" charset="0"/>
                <a:cs typeface="Poppins" panose="00000500000000000000" pitchFamily="2" charset="0"/>
              </a:rPr>
              <a:t>Uzorkovanje tla s postaja:</a:t>
            </a:r>
          </a:p>
          <a:p>
            <a:pPr>
              <a:lnSpc>
                <a:spcPct val="150000"/>
              </a:lnSpc>
            </a:pPr>
            <a:r>
              <a:rPr lang="hr-HR" sz="2400" dirty="0">
                <a:latin typeface="Poppins" panose="00000500000000000000" pitchFamily="2" charset="0"/>
                <a:cs typeface="Poppins" panose="00000500000000000000" pitchFamily="2" charset="0"/>
              </a:rPr>
              <a:t>Trilj (glinasto tlo)</a:t>
            </a:r>
          </a:p>
          <a:p>
            <a:pPr>
              <a:lnSpc>
                <a:spcPct val="150000"/>
              </a:lnSpc>
            </a:pPr>
            <a:r>
              <a:rPr lang="hr-HR" sz="2400" dirty="0">
                <a:latin typeface="Poppins" panose="00000500000000000000" pitchFamily="2" charset="0"/>
                <a:cs typeface="Poppins" panose="00000500000000000000" pitchFamily="2" charset="0"/>
              </a:rPr>
              <a:t>Gata (ilovasto tlo)</a:t>
            </a:r>
          </a:p>
          <a:p>
            <a:pPr>
              <a:lnSpc>
                <a:spcPct val="150000"/>
              </a:lnSpc>
            </a:pPr>
            <a:r>
              <a:rPr lang="hr-HR" sz="2400" dirty="0">
                <a:latin typeface="Poppins" panose="00000500000000000000" pitchFamily="2" charset="0"/>
                <a:cs typeface="Poppins" panose="00000500000000000000" pitchFamily="2" charset="0"/>
              </a:rPr>
              <a:t>Omiš (pjeskovito tlo)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hr-HR" sz="2400" dirty="0">
                <a:latin typeface="Poppins" panose="00000500000000000000" pitchFamily="2" charset="0"/>
                <a:cs typeface="Poppins" panose="00000500000000000000" pitchFamily="2" charset="0"/>
              </a:rPr>
              <a:t>Biljke: grah, rajčica i pšenica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hr-HR" sz="17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29C1E496-B982-49E0-AB73-EE5723CAC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979470" y="2685587"/>
            <a:ext cx="2647403" cy="5594511"/>
          </a:xfrm>
          <a:prstGeom prst="rect">
            <a:avLst/>
          </a:prstGeom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id="{CB2B15B0-7C6B-4B52-9D88-6EEA4408B5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413D6EB-AAB4-4D29-A466-1B0E533168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5913" y="1375158"/>
            <a:ext cx="5594514" cy="264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7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3A9D6FB-309B-57E1-405A-DD17542610A4}"/>
              </a:ext>
            </a:extLst>
          </p:cNvPr>
          <p:cNvGrpSpPr/>
          <p:nvPr/>
        </p:nvGrpSpPr>
        <p:grpSpPr>
          <a:xfrm rot="5400000">
            <a:off x="10938551" y="3890698"/>
            <a:ext cx="1106116" cy="746346"/>
            <a:chOff x="3485387" y="4929030"/>
            <a:chExt cx="1548432" cy="1044796"/>
          </a:xfrm>
          <a:solidFill>
            <a:schemeClr val="tx2"/>
          </a:solidFill>
        </p:grpSpPr>
        <p:sp>
          <p:nvSpPr>
            <p:cNvPr id="13" name="Rectangle: Rounded Corners 9">
              <a:extLst>
                <a:ext uri="{FF2B5EF4-FFF2-40B4-BE49-F238E27FC236}">
                  <a16:creationId xmlns:a16="http://schemas.microsoft.com/office/drawing/2014/main" id="{2E427DE9-1458-60BB-27D7-201B469C8717}"/>
                </a:ext>
              </a:extLst>
            </p:cNvPr>
            <p:cNvSpPr/>
            <p:nvPr userDrawn="1"/>
          </p:nvSpPr>
          <p:spPr>
            <a:xfrm>
              <a:off x="3485387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9">
              <a:extLst>
                <a:ext uri="{FF2B5EF4-FFF2-40B4-BE49-F238E27FC236}">
                  <a16:creationId xmlns:a16="http://schemas.microsoft.com/office/drawing/2014/main" id="{5DF1BFCB-E4A1-8CEF-0343-FB673AE59C4C}"/>
                </a:ext>
              </a:extLst>
            </p:cNvPr>
            <p:cNvSpPr/>
            <p:nvPr userDrawn="1"/>
          </p:nvSpPr>
          <p:spPr>
            <a:xfrm>
              <a:off x="3834758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9">
              <a:extLst>
                <a:ext uri="{FF2B5EF4-FFF2-40B4-BE49-F238E27FC236}">
                  <a16:creationId xmlns:a16="http://schemas.microsoft.com/office/drawing/2014/main" id="{6B37513A-7BF1-22E4-2A32-29002131EFE5}"/>
                </a:ext>
              </a:extLst>
            </p:cNvPr>
            <p:cNvSpPr/>
            <p:nvPr userDrawn="1"/>
          </p:nvSpPr>
          <p:spPr>
            <a:xfrm>
              <a:off x="418412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9">
              <a:extLst>
                <a:ext uri="{FF2B5EF4-FFF2-40B4-BE49-F238E27FC236}">
                  <a16:creationId xmlns:a16="http://schemas.microsoft.com/office/drawing/2014/main" id="{76D2D2EF-0230-5BD1-EAE6-0FD1CC2712EA}"/>
                </a:ext>
              </a:extLst>
            </p:cNvPr>
            <p:cNvSpPr/>
            <p:nvPr userDrawn="1"/>
          </p:nvSpPr>
          <p:spPr>
            <a:xfrm>
              <a:off x="453349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9">
              <a:extLst>
                <a:ext uri="{FF2B5EF4-FFF2-40B4-BE49-F238E27FC236}">
                  <a16:creationId xmlns:a16="http://schemas.microsoft.com/office/drawing/2014/main" id="{407FAB53-0AD1-E4BF-2383-FA9955CCBCFC}"/>
                </a:ext>
              </a:extLst>
            </p:cNvPr>
            <p:cNvSpPr/>
            <p:nvPr userDrawn="1"/>
          </p:nvSpPr>
          <p:spPr>
            <a:xfrm>
              <a:off x="4882870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9">
              <a:extLst>
                <a:ext uri="{FF2B5EF4-FFF2-40B4-BE49-F238E27FC236}">
                  <a16:creationId xmlns:a16="http://schemas.microsoft.com/office/drawing/2014/main" id="{A6419950-D3F1-37AD-91C5-96709D908737}"/>
                </a:ext>
              </a:extLst>
            </p:cNvPr>
            <p:cNvSpPr/>
            <p:nvPr userDrawn="1"/>
          </p:nvSpPr>
          <p:spPr>
            <a:xfrm>
              <a:off x="3485387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9">
              <a:extLst>
                <a:ext uri="{FF2B5EF4-FFF2-40B4-BE49-F238E27FC236}">
                  <a16:creationId xmlns:a16="http://schemas.microsoft.com/office/drawing/2014/main" id="{EB66C3B5-9DEF-500A-D932-EC7A7EE19ECE}"/>
                </a:ext>
              </a:extLst>
            </p:cNvPr>
            <p:cNvSpPr/>
            <p:nvPr userDrawn="1"/>
          </p:nvSpPr>
          <p:spPr>
            <a:xfrm>
              <a:off x="3834758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9">
              <a:extLst>
                <a:ext uri="{FF2B5EF4-FFF2-40B4-BE49-F238E27FC236}">
                  <a16:creationId xmlns:a16="http://schemas.microsoft.com/office/drawing/2014/main" id="{9DC31337-18BF-817E-5C3F-F360459B918E}"/>
                </a:ext>
              </a:extLst>
            </p:cNvPr>
            <p:cNvSpPr/>
            <p:nvPr userDrawn="1"/>
          </p:nvSpPr>
          <p:spPr>
            <a:xfrm>
              <a:off x="418412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9">
              <a:extLst>
                <a:ext uri="{FF2B5EF4-FFF2-40B4-BE49-F238E27FC236}">
                  <a16:creationId xmlns:a16="http://schemas.microsoft.com/office/drawing/2014/main" id="{3948458F-C634-6EC0-D249-08026373CB2C}"/>
                </a:ext>
              </a:extLst>
            </p:cNvPr>
            <p:cNvSpPr/>
            <p:nvPr userDrawn="1"/>
          </p:nvSpPr>
          <p:spPr>
            <a:xfrm>
              <a:off x="453349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9">
              <a:extLst>
                <a:ext uri="{FF2B5EF4-FFF2-40B4-BE49-F238E27FC236}">
                  <a16:creationId xmlns:a16="http://schemas.microsoft.com/office/drawing/2014/main" id="{FF5923EC-B7CD-6973-F377-13CAD1C6B48D}"/>
                </a:ext>
              </a:extLst>
            </p:cNvPr>
            <p:cNvSpPr/>
            <p:nvPr userDrawn="1"/>
          </p:nvSpPr>
          <p:spPr>
            <a:xfrm>
              <a:off x="4882870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9">
              <a:extLst>
                <a:ext uri="{FF2B5EF4-FFF2-40B4-BE49-F238E27FC236}">
                  <a16:creationId xmlns:a16="http://schemas.microsoft.com/office/drawing/2014/main" id="{49AFD0C4-8A6A-35EA-93D0-008C834FDB34}"/>
                </a:ext>
              </a:extLst>
            </p:cNvPr>
            <p:cNvSpPr/>
            <p:nvPr userDrawn="1"/>
          </p:nvSpPr>
          <p:spPr>
            <a:xfrm>
              <a:off x="3485387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9">
              <a:extLst>
                <a:ext uri="{FF2B5EF4-FFF2-40B4-BE49-F238E27FC236}">
                  <a16:creationId xmlns:a16="http://schemas.microsoft.com/office/drawing/2014/main" id="{75CE58DF-19DF-260E-AF9F-E7FADEA2FCF4}"/>
                </a:ext>
              </a:extLst>
            </p:cNvPr>
            <p:cNvSpPr/>
            <p:nvPr userDrawn="1"/>
          </p:nvSpPr>
          <p:spPr>
            <a:xfrm>
              <a:off x="3834758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9">
              <a:extLst>
                <a:ext uri="{FF2B5EF4-FFF2-40B4-BE49-F238E27FC236}">
                  <a16:creationId xmlns:a16="http://schemas.microsoft.com/office/drawing/2014/main" id="{18D48140-E023-FFF3-4883-825911786E40}"/>
                </a:ext>
              </a:extLst>
            </p:cNvPr>
            <p:cNvSpPr/>
            <p:nvPr userDrawn="1"/>
          </p:nvSpPr>
          <p:spPr>
            <a:xfrm>
              <a:off x="418412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9">
              <a:extLst>
                <a:ext uri="{FF2B5EF4-FFF2-40B4-BE49-F238E27FC236}">
                  <a16:creationId xmlns:a16="http://schemas.microsoft.com/office/drawing/2014/main" id="{5BC179DC-6EFA-FC41-A47C-9C2321BDB710}"/>
                </a:ext>
              </a:extLst>
            </p:cNvPr>
            <p:cNvSpPr/>
            <p:nvPr userDrawn="1"/>
          </p:nvSpPr>
          <p:spPr>
            <a:xfrm>
              <a:off x="453349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9">
              <a:extLst>
                <a:ext uri="{FF2B5EF4-FFF2-40B4-BE49-F238E27FC236}">
                  <a16:creationId xmlns:a16="http://schemas.microsoft.com/office/drawing/2014/main" id="{E26666E5-E6EA-0DF2-81B2-A199845FE392}"/>
                </a:ext>
              </a:extLst>
            </p:cNvPr>
            <p:cNvSpPr/>
            <p:nvPr userDrawn="1"/>
          </p:nvSpPr>
          <p:spPr>
            <a:xfrm>
              <a:off x="4882870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9">
              <a:extLst>
                <a:ext uri="{FF2B5EF4-FFF2-40B4-BE49-F238E27FC236}">
                  <a16:creationId xmlns:a16="http://schemas.microsoft.com/office/drawing/2014/main" id="{4D8E2B0E-1B84-506A-FDEC-04E6292DE11B}"/>
                </a:ext>
              </a:extLst>
            </p:cNvPr>
            <p:cNvSpPr/>
            <p:nvPr userDrawn="1"/>
          </p:nvSpPr>
          <p:spPr>
            <a:xfrm>
              <a:off x="3485387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9">
              <a:extLst>
                <a:ext uri="{FF2B5EF4-FFF2-40B4-BE49-F238E27FC236}">
                  <a16:creationId xmlns:a16="http://schemas.microsoft.com/office/drawing/2014/main" id="{8760AD9F-D5D0-4CC8-3174-B6647970ED87}"/>
                </a:ext>
              </a:extLst>
            </p:cNvPr>
            <p:cNvSpPr/>
            <p:nvPr userDrawn="1"/>
          </p:nvSpPr>
          <p:spPr>
            <a:xfrm>
              <a:off x="3834758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9">
              <a:extLst>
                <a:ext uri="{FF2B5EF4-FFF2-40B4-BE49-F238E27FC236}">
                  <a16:creationId xmlns:a16="http://schemas.microsoft.com/office/drawing/2014/main" id="{DB8ED1B1-1199-CE79-420D-60630A8FBAD7}"/>
                </a:ext>
              </a:extLst>
            </p:cNvPr>
            <p:cNvSpPr/>
            <p:nvPr userDrawn="1"/>
          </p:nvSpPr>
          <p:spPr>
            <a:xfrm>
              <a:off x="418412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: Rounded Corners 9">
              <a:extLst>
                <a:ext uri="{FF2B5EF4-FFF2-40B4-BE49-F238E27FC236}">
                  <a16:creationId xmlns:a16="http://schemas.microsoft.com/office/drawing/2014/main" id="{03177ED7-10BE-4926-6B6F-C57AF5505224}"/>
                </a:ext>
              </a:extLst>
            </p:cNvPr>
            <p:cNvSpPr/>
            <p:nvPr userDrawn="1"/>
          </p:nvSpPr>
          <p:spPr>
            <a:xfrm>
              <a:off x="453349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9">
              <a:extLst>
                <a:ext uri="{FF2B5EF4-FFF2-40B4-BE49-F238E27FC236}">
                  <a16:creationId xmlns:a16="http://schemas.microsoft.com/office/drawing/2014/main" id="{6113A7A0-92A7-10B3-8E86-1F7ED8714A00}"/>
                </a:ext>
              </a:extLst>
            </p:cNvPr>
            <p:cNvSpPr/>
            <p:nvPr userDrawn="1"/>
          </p:nvSpPr>
          <p:spPr>
            <a:xfrm>
              <a:off x="4882870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Freeform 15">
            <a:extLst>
              <a:ext uri="{FF2B5EF4-FFF2-40B4-BE49-F238E27FC236}">
                <a16:creationId xmlns:a16="http://schemas.microsoft.com/office/drawing/2014/main" id="{296C1B67-A7EE-6D91-AAC2-12E08E963198}"/>
              </a:ext>
            </a:extLst>
          </p:cNvPr>
          <p:cNvSpPr/>
          <p:nvPr/>
        </p:nvSpPr>
        <p:spPr>
          <a:xfrm>
            <a:off x="10100427" y="4545115"/>
            <a:ext cx="2673431" cy="2312885"/>
          </a:xfrm>
          <a:custGeom>
            <a:avLst/>
            <a:gdLst>
              <a:gd name="connsiteX0" fmla="*/ 5723683 w 5723684"/>
              <a:gd name="connsiteY0" fmla="*/ 2861803 h 4951774"/>
              <a:gd name="connsiteX1" fmla="*/ 5723684 w 5723684"/>
              <a:gd name="connsiteY1" fmla="*/ 2861842 h 4951774"/>
              <a:gd name="connsiteX2" fmla="*/ 5723683 w 5723684"/>
              <a:gd name="connsiteY2" fmla="*/ 2951847 h 4951774"/>
              <a:gd name="connsiteX3" fmla="*/ 2861842 w 5723684"/>
              <a:gd name="connsiteY3" fmla="*/ 0 h 4951774"/>
              <a:gd name="connsiteX4" fmla="*/ 4461925 w 5723684"/>
              <a:gd name="connsiteY4" fmla="*/ 488758 h 4951774"/>
              <a:gd name="connsiteX5" fmla="*/ 4518578 w 5723684"/>
              <a:gd name="connsiteY5" fmla="*/ 531122 h 4951774"/>
              <a:gd name="connsiteX6" fmla="*/ 4518578 w 5723684"/>
              <a:gd name="connsiteY6" fmla="*/ 4951774 h 4951774"/>
              <a:gd name="connsiteX7" fmla="*/ 816674 w 5723684"/>
              <a:gd name="connsiteY7" fmla="*/ 4951774 h 4951774"/>
              <a:gd name="connsiteX8" fmla="*/ 653506 w 5723684"/>
              <a:gd name="connsiteY8" fmla="*/ 4772244 h 4951774"/>
              <a:gd name="connsiteX9" fmla="*/ 0 w 5723684"/>
              <a:gd name="connsiteY9" fmla="*/ 2951846 h 4951774"/>
              <a:gd name="connsiteX10" fmla="*/ 0 w 5723684"/>
              <a:gd name="connsiteY10" fmla="*/ 2861842 h 4951774"/>
              <a:gd name="connsiteX11" fmla="*/ 2861842 w 5723684"/>
              <a:gd name="connsiteY11" fmla="*/ 0 h 495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23684" h="4951774">
                <a:moveTo>
                  <a:pt x="5723683" y="2861803"/>
                </a:moveTo>
                <a:lnTo>
                  <a:pt x="5723684" y="2861842"/>
                </a:lnTo>
                <a:cubicBezTo>
                  <a:pt x="5723684" y="2891844"/>
                  <a:pt x="5723683" y="2921845"/>
                  <a:pt x="5723683" y="2951847"/>
                </a:cubicBezTo>
                <a:close/>
                <a:moveTo>
                  <a:pt x="2861842" y="0"/>
                </a:moveTo>
                <a:cubicBezTo>
                  <a:pt x="3454549" y="0"/>
                  <a:pt x="4005172" y="180182"/>
                  <a:pt x="4461925" y="488758"/>
                </a:cubicBezTo>
                <a:lnTo>
                  <a:pt x="4518578" y="531122"/>
                </a:lnTo>
                <a:lnTo>
                  <a:pt x="4518578" y="4951774"/>
                </a:lnTo>
                <a:lnTo>
                  <a:pt x="816674" y="4951774"/>
                </a:lnTo>
                <a:lnTo>
                  <a:pt x="653506" y="4772244"/>
                </a:lnTo>
                <a:cubicBezTo>
                  <a:pt x="245247" y="4277549"/>
                  <a:pt x="0" y="3643338"/>
                  <a:pt x="0" y="2951846"/>
                </a:cubicBezTo>
                <a:lnTo>
                  <a:pt x="0" y="2861842"/>
                </a:lnTo>
                <a:cubicBezTo>
                  <a:pt x="0" y="1281290"/>
                  <a:pt x="1281290" y="0"/>
                  <a:pt x="2861842" y="0"/>
                </a:cubicBezTo>
                <a:close/>
              </a:path>
            </a:pathLst>
          </a:custGeom>
          <a:solidFill>
            <a:srgbClr val="FC1A70"/>
          </a:solidFill>
          <a:ln>
            <a:noFill/>
          </a:ln>
          <a:effectLst>
            <a:outerShdw blurRad="279400" dist="190500" dir="2700000" sx="97000" sy="97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0" name="Grafika 39">
            <a:extLst>
              <a:ext uri="{FF2B5EF4-FFF2-40B4-BE49-F238E27FC236}">
                <a16:creationId xmlns:a16="http://schemas.microsoft.com/office/drawing/2014/main" id="{FED9F847-70DF-4441-A946-68B992EEA9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7102" y="6176682"/>
            <a:ext cx="1556088" cy="587943"/>
          </a:xfrm>
          <a:prstGeom prst="rect">
            <a:avLst/>
          </a:prstGeom>
        </p:spPr>
      </p:pic>
      <p:graphicFrame>
        <p:nvGraphicFramePr>
          <p:cNvPr id="33" name="Rezervirano mjesto sadržaja 3">
            <a:extLst>
              <a:ext uri="{FF2B5EF4-FFF2-40B4-BE49-F238E27FC236}">
                <a16:creationId xmlns:a16="http://schemas.microsoft.com/office/drawing/2014/main" id="{A67C5614-F18D-497B-8F6E-C3CADAEF23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9925757"/>
              </p:ext>
            </p:extLst>
          </p:nvPr>
        </p:nvGraphicFramePr>
        <p:xfrm>
          <a:off x="631545" y="564985"/>
          <a:ext cx="5422941" cy="5085045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1703276">
                  <a:extLst>
                    <a:ext uri="{9D8B030D-6E8A-4147-A177-3AD203B41FA5}">
                      <a16:colId xmlns:a16="http://schemas.microsoft.com/office/drawing/2014/main" val="2880868487"/>
                    </a:ext>
                  </a:extLst>
                </a:gridCol>
                <a:gridCol w="1863006">
                  <a:extLst>
                    <a:ext uri="{9D8B030D-6E8A-4147-A177-3AD203B41FA5}">
                      <a16:colId xmlns:a16="http://schemas.microsoft.com/office/drawing/2014/main" val="3743985740"/>
                    </a:ext>
                  </a:extLst>
                </a:gridCol>
                <a:gridCol w="1856659">
                  <a:extLst>
                    <a:ext uri="{9D8B030D-6E8A-4147-A177-3AD203B41FA5}">
                      <a16:colId xmlns:a16="http://schemas.microsoft.com/office/drawing/2014/main" val="2364423915"/>
                    </a:ext>
                  </a:extLst>
                </a:gridCol>
              </a:tblGrid>
              <a:tr h="702486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hr-HR" sz="1800" b="1" u="none" strike="noStrike" dirty="0">
                          <a:effectLst/>
                        </a:rPr>
                        <a:t>Oznaka uzorka</a:t>
                      </a:r>
                      <a:endParaRPr lang="hr-HR" sz="1800" b="0" i="0" u="none" strike="noStrike" dirty="0"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41053" marR="141053" marT="1959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hr-HR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Uzorak tla</a:t>
                      </a:r>
                      <a:endParaRPr lang="hr-HR" sz="1800" b="0" i="0" u="none" strike="noStrike" dirty="0"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41053" marR="141053" marT="1959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hr-HR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Posijana biljka</a:t>
                      </a:r>
                      <a:r>
                        <a:rPr lang="hr-HR" sz="1800" b="1" u="none" strike="noStrike" dirty="0">
                          <a:effectLst/>
                        </a:rPr>
                        <a:t> </a:t>
                      </a:r>
                      <a:endParaRPr lang="hr-HR" sz="1800" b="1" i="0" u="none" strike="noStrike" dirty="0"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41053" marR="141053" marT="19591" marB="0"/>
                </a:tc>
                <a:extLst>
                  <a:ext uri="{0D108BD9-81ED-4DB2-BD59-A6C34878D82A}">
                    <a16:rowId xmlns:a16="http://schemas.microsoft.com/office/drawing/2014/main" val="2992109146"/>
                  </a:ext>
                </a:extLst>
              </a:tr>
              <a:tr h="311647">
                <a:tc>
                  <a:txBody>
                    <a:bodyPr/>
                    <a:lstStyle/>
                    <a:p>
                      <a:pPr marL="457200"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hr-H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 - g</a:t>
                      </a:r>
                      <a:endParaRPr lang="hr-HR" sz="2000" b="0" i="0" u="none" strike="noStrike" dirty="0"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41053" marR="141053" marT="1959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hr-HR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pijesak</a:t>
                      </a:r>
                      <a:endParaRPr lang="hr-HR" sz="2000" b="0" i="0" u="none" strike="noStrike"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41053" marR="141053" marT="19591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hr-HR" sz="2200" b="0" u="none" strike="noStrike" dirty="0">
                          <a:effectLst/>
                        </a:rPr>
                        <a:t> </a:t>
                      </a:r>
                      <a:endParaRPr lang="hr-HR" sz="2200" b="0" i="0" u="none" strike="noStrike" dirty="0"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41053" marR="141053" marT="19591" marB="0"/>
                </a:tc>
                <a:extLst>
                  <a:ext uri="{0D108BD9-81ED-4DB2-BD59-A6C34878D82A}">
                    <a16:rowId xmlns:a16="http://schemas.microsoft.com/office/drawing/2014/main" val="240389505"/>
                  </a:ext>
                </a:extLst>
              </a:tr>
              <a:tr h="311647">
                <a:tc>
                  <a:txBody>
                    <a:bodyPr/>
                    <a:lstStyle/>
                    <a:p>
                      <a:pPr marL="457200"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hr-H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 - g</a:t>
                      </a:r>
                      <a:endParaRPr lang="hr-HR" sz="2000" b="0" i="0" u="none" strike="noStrike" dirty="0"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41053" marR="141053" marT="1959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hr-H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ilovača</a:t>
                      </a:r>
                      <a:endParaRPr lang="hr-HR" sz="2000" b="0" i="0" u="none" strike="noStrike" dirty="0"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41053" marR="141053" marT="1959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hr-HR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grah</a:t>
                      </a:r>
                      <a:endParaRPr lang="hr-HR" sz="2000" b="0" i="0" u="none" strike="noStrike"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41053" marR="141053" marT="19591" marB="0"/>
                </a:tc>
                <a:extLst>
                  <a:ext uri="{0D108BD9-81ED-4DB2-BD59-A6C34878D82A}">
                    <a16:rowId xmlns:a16="http://schemas.microsoft.com/office/drawing/2014/main" val="2535118279"/>
                  </a:ext>
                </a:extLst>
              </a:tr>
              <a:tr h="311647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hr-H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G - g</a:t>
                      </a:r>
                      <a:endParaRPr lang="hr-HR" sz="2000" b="0" i="0" u="none" strike="noStrike" dirty="0"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41053" marR="141053" marT="1959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hr-HR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glina</a:t>
                      </a:r>
                      <a:endParaRPr lang="hr-HR" sz="2000" b="0" i="0" u="none" strike="noStrike"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41053" marR="141053" marT="1959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hr-HR" sz="2000" b="0" u="none" strike="noStrike" dirty="0">
                          <a:effectLst/>
                        </a:rPr>
                        <a:t> </a:t>
                      </a:r>
                      <a:endParaRPr lang="hr-HR" sz="2000" b="0" i="0" u="none" strike="noStrike" dirty="0"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41053" marR="141053" marT="19591" marB="0"/>
                </a:tc>
                <a:extLst>
                  <a:ext uri="{0D108BD9-81ED-4DB2-BD59-A6C34878D82A}">
                    <a16:rowId xmlns:a16="http://schemas.microsoft.com/office/drawing/2014/main" val="2376623772"/>
                  </a:ext>
                </a:extLst>
              </a:tr>
              <a:tr h="311647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hr-HR" sz="2000" b="0" u="none" strike="noStrike" dirty="0">
                          <a:effectLst/>
                        </a:rPr>
                        <a:t>P - r</a:t>
                      </a:r>
                      <a:endParaRPr lang="hr-HR" sz="2000" b="0" i="0" u="none" strike="noStrike" dirty="0"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41053" marR="141053" marT="1959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hr-HR" sz="2000" b="0" u="none" strike="noStrike">
                          <a:effectLst/>
                        </a:rPr>
                        <a:t>pijesak</a:t>
                      </a:r>
                      <a:endParaRPr lang="hr-HR" sz="2000" b="0" i="0" u="none" strike="noStrike"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41053" marR="141053" marT="1959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hr-HR" sz="2000" b="0" u="none" strike="noStrike" dirty="0">
                          <a:effectLst/>
                        </a:rPr>
                        <a:t> </a:t>
                      </a:r>
                      <a:endParaRPr lang="hr-HR" sz="2000" b="0" i="0" u="none" strike="noStrike" dirty="0"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41053" marR="141053" marT="19591" marB="0"/>
                </a:tc>
                <a:extLst>
                  <a:ext uri="{0D108BD9-81ED-4DB2-BD59-A6C34878D82A}">
                    <a16:rowId xmlns:a16="http://schemas.microsoft.com/office/drawing/2014/main" val="2082931275"/>
                  </a:ext>
                </a:extLst>
              </a:tr>
              <a:tr h="311647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hr-HR" sz="2000" b="0" u="none" strike="noStrike" dirty="0">
                          <a:effectLst/>
                        </a:rPr>
                        <a:t>I - r</a:t>
                      </a:r>
                      <a:endParaRPr lang="hr-HR" sz="2000" b="0" i="0" u="none" strike="noStrike" dirty="0"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41053" marR="141053" marT="1959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hr-HR" sz="2000" b="0" u="none" strike="noStrike">
                          <a:effectLst/>
                        </a:rPr>
                        <a:t>ilovača</a:t>
                      </a:r>
                      <a:endParaRPr lang="hr-HR" sz="2000" b="0" i="0" u="none" strike="noStrike"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41053" marR="141053" marT="1959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hr-HR" sz="2000" b="0" u="none" strike="noStrike" dirty="0">
                          <a:effectLst/>
                        </a:rPr>
                        <a:t>rajčica</a:t>
                      </a:r>
                      <a:endParaRPr lang="hr-HR" sz="2000" b="0" i="0" u="none" strike="noStrike" dirty="0"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41053" marR="141053" marT="19591" marB="0"/>
                </a:tc>
                <a:extLst>
                  <a:ext uri="{0D108BD9-81ED-4DB2-BD59-A6C34878D82A}">
                    <a16:rowId xmlns:a16="http://schemas.microsoft.com/office/drawing/2014/main" val="4235343168"/>
                  </a:ext>
                </a:extLst>
              </a:tr>
              <a:tr h="311647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hr-HR" sz="2000" b="0" u="none" strike="noStrike" dirty="0">
                          <a:effectLst/>
                        </a:rPr>
                        <a:t>G - r</a:t>
                      </a:r>
                      <a:endParaRPr lang="hr-HR" sz="2000" b="0" i="0" u="none" strike="noStrike" dirty="0"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41053" marR="141053" marT="1959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hr-HR" sz="2000" b="0" u="none" strike="noStrike">
                          <a:effectLst/>
                        </a:rPr>
                        <a:t>glina</a:t>
                      </a:r>
                      <a:endParaRPr lang="hr-HR" sz="2000" b="0" i="0" u="none" strike="noStrike"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41053" marR="141053" marT="1959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hr-HR" sz="2000" b="0" u="none" strike="noStrike">
                          <a:effectLst/>
                        </a:rPr>
                        <a:t> </a:t>
                      </a:r>
                      <a:endParaRPr lang="hr-HR" sz="2000" b="0" i="0" u="none" strike="noStrike"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41053" marR="141053" marT="19591" marB="0"/>
                </a:tc>
                <a:extLst>
                  <a:ext uri="{0D108BD9-81ED-4DB2-BD59-A6C34878D82A}">
                    <a16:rowId xmlns:a16="http://schemas.microsoft.com/office/drawing/2014/main" val="1848435407"/>
                  </a:ext>
                </a:extLst>
              </a:tr>
              <a:tr h="311647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hr-H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 - p</a:t>
                      </a:r>
                      <a:endParaRPr lang="hr-HR" sz="2000" b="0" i="0" u="none" strike="noStrike" dirty="0"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41053" marR="141053" marT="1959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hr-HR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pijesak</a:t>
                      </a:r>
                      <a:endParaRPr lang="hr-HR" sz="2000" b="0" i="0" u="none" strike="noStrike"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41053" marR="141053" marT="19591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hr-HR" sz="2000" b="0" u="none" strike="noStrike">
                          <a:effectLst/>
                        </a:rPr>
                        <a:t> </a:t>
                      </a:r>
                      <a:endParaRPr lang="hr-HR" sz="2000" b="0" i="0" u="none" strike="noStrike"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41053" marR="141053" marT="19591" marB="0"/>
                </a:tc>
                <a:extLst>
                  <a:ext uri="{0D108BD9-81ED-4DB2-BD59-A6C34878D82A}">
                    <a16:rowId xmlns:a16="http://schemas.microsoft.com/office/drawing/2014/main" val="1194658766"/>
                  </a:ext>
                </a:extLst>
              </a:tr>
              <a:tr h="311647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hr-H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 - p</a:t>
                      </a:r>
                      <a:endParaRPr lang="hr-HR" sz="2000" b="0" i="0" u="none" strike="noStrike" dirty="0"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41053" marR="141053" marT="1959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hr-HR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ilovača</a:t>
                      </a:r>
                      <a:endParaRPr lang="hr-HR" sz="2000" b="0" i="0" u="none" strike="noStrike"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41053" marR="141053" marT="1959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hr-H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pšenica</a:t>
                      </a:r>
                      <a:endParaRPr lang="hr-HR" sz="2000" b="0" i="0" u="none" strike="noStrike" dirty="0"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41053" marR="141053" marT="19591" marB="0"/>
                </a:tc>
                <a:extLst>
                  <a:ext uri="{0D108BD9-81ED-4DB2-BD59-A6C34878D82A}">
                    <a16:rowId xmlns:a16="http://schemas.microsoft.com/office/drawing/2014/main" val="3289057034"/>
                  </a:ext>
                </a:extLst>
              </a:tr>
              <a:tr h="311647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hr-H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G - p</a:t>
                      </a:r>
                      <a:endParaRPr lang="hr-HR" sz="2000" b="0" i="0" u="none" strike="noStrike" dirty="0"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41053" marR="141053" marT="1959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hr-H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glina</a:t>
                      </a:r>
                      <a:endParaRPr lang="hr-HR" sz="2000" b="0" i="0" u="none" strike="noStrike" dirty="0"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41053" marR="141053" marT="1959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hr-HR" sz="2200" b="0" u="none" strike="noStrike" dirty="0">
                          <a:effectLst/>
                        </a:rPr>
                        <a:t> </a:t>
                      </a:r>
                      <a:endParaRPr lang="hr-HR" sz="2200" b="0" i="0" u="none" strike="noStrike" dirty="0"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41053" marR="141053" marT="19591" marB="0"/>
                </a:tc>
                <a:extLst>
                  <a:ext uri="{0D108BD9-81ED-4DB2-BD59-A6C34878D82A}">
                    <a16:rowId xmlns:a16="http://schemas.microsoft.com/office/drawing/2014/main" val="2629409572"/>
                  </a:ext>
                </a:extLst>
              </a:tr>
            </a:tbl>
          </a:graphicData>
        </a:graphic>
      </p:graphicFrame>
      <p:sp>
        <p:nvSpPr>
          <p:cNvPr id="34" name="TekstniOkvir 33">
            <a:extLst>
              <a:ext uri="{FF2B5EF4-FFF2-40B4-BE49-F238E27FC236}">
                <a16:creationId xmlns:a16="http://schemas.microsoft.com/office/drawing/2014/main" id="{C5897FD0-EEB9-4CA6-9D2D-EBB7B1C21641}"/>
              </a:ext>
            </a:extLst>
          </p:cNvPr>
          <p:cNvSpPr txBox="1"/>
          <p:nvPr/>
        </p:nvSpPr>
        <p:spPr>
          <a:xfrm>
            <a:off x="6209000" y="546166"/>
            <a:ext cx="5332199" cy="5630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200" b="1" dirty="0">
                <a:latin typeface="Poppins" panose="00000500000000000000" pitchFamily="2" charset="0"/>
                <a:cs typeface="Poppins" panose="00000500000000000000" pitchFamily="2" charset="0"/>
              </a:rPr>
              <a:t>Uvjeti klijanja: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200" dirty="0">
                <a:latin typeface="Poppins" panose="00000500000000000000" pitchFamily="2" charset="0"/>
                <a:cs typeface="Poppins" panose="00000500000000000000" pitchFamily="2" charset="0"/>
              </a:rPr>
              <a:t>Osvijetljeno mjesto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200" dirty="0">
                <a:latin typeface="Poppins" panose="00000500000000000000" pitchFamily="2" charset="0"/>
                <a:cs typeface="Poppins" panose="00000500000000000000" pitchFamily="2" charset="0"/>
              </a:rPr>
              <a:t>Sobna temperatura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200" dirty="0">
                <a:latin typeface="Poppins" panose="00000500000000000000" pitchFamily="2" charset="0"/>
                <a:cs typeface="Poppins" panose="00000500000000000000" pitchFamily="2" charset="0"/>
              </a:rPr>
              <a:t>Jednaka količina vode za zalijevanje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200" dirty="0">
                <a:latin typeface="Poppins" panose="00000500000000000000" pitchFamily="2" charset="0"/>
                <a:cs typeface="Poppins" panose="00000500000000000000" pitchFamily="2" charset="0"/>
              </a:rPr>
              <a:t>Različito tlo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200" dirty="0">
                <a:latin typeface="Poppins" panose="00000500000000000000" pitchFamily="2" charset="0"/>
                <a:cs typeface="Poppins" panose="00000500000000000000" pitchFamily="2" charset="0"/>
              </a:rPr>
              <a:t>Sjemenke različitih biljaka</a:t>
            </a:r>
          </a:p>
          <a:p>
            <a:pPr>
              <a:lnSpc>
                <a:spcPct val="150000"/>
              </a:lnSpc>
            </a:pPr>
            <a:r>
              <a:rPr lang="hr-HR" sz="2200" b="1" dirty="0">
                <a:latin typeface="Poppins" panose="00000500000000000000" pitchFamily="2" charset="0"/>
                <a:cs typeface="Poppins" panose="00000500000000000000" pitchFamily="2" charset="0"/>
              </a:rPr>
              <a:t>Praćenje i opažanje: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200" dirty="0">
                <a:latin typeface="Poppins" panose="00000500000000000000" pitchFamily="2" charset="0"/>
                <a:cs typeface="Poppins" panose="00000500000000000000" pitchFamily="2" charset="0"/>
              </a:rPr>
              <a:t>Početak klijanja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200" dirty="0">
                <a:latin typeface="Poppins" panose="00000500000000000000" pitchFamily="2" charset="0"/>
                <a:cs typeface="Poppins" panose="00000500000000000000" pitchFamily="2" charset="0"/>
              </a:rPr>
              <a:t>Postotak klijavosti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200" dirty="0">
                <a:latin typeface="Poppins" panose="00000500000000000000" pitchFamily="2" charset="0"/>
                <a:cs typeface="Poppins" panose="00000500000000000000" pitchFamily="2" charset="0"/>
              </a:rPr>
              <a:t>Rast stabljike u visinu u cm</a:t>
            </a:r>
          </a:p>
        </p:txBody>
      </p:sp>
      <p:sp>
        <p:nvSpPr>
          <p:cNvPr id="36" name="Rectangle 1">
            <a:extLst>
              <a:ext uri="{FF2B5EF4-FFF2-40B4-BE49-F238E27FC236}">
                <a16:creationId xmlns:a16="http://schemas.microsoft.com/office/drawing/2014/main" id="{9EC9C424-E36B-4ED4-B51C-4A845EA42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999" y="121500"/>
            <a:ext cx="46420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sr-Latn-RS" sz="1600" b="1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Tablica 1 </a:t>
            </a:r>
            <a:r>
              <a:rPr kumimoji="0" lang="hr-HR" altLang="sr-Latn-RS" sz="160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Popis uzoraka korištenih tijekom istraživanja</a:t>
            </a:r>
            <a:endParaRPr kumimoji="0" lang="en-US" altLang="sr-Latn-RS" sz="160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16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11">
            <a:extLst>
              <a:ext uri="{FF2B5EF4-FFF2-40B4-BE49-F238E27FC236}">
                <a16:creationId xmlns:a16="http://schemas.microsoft.com/office/drawing/2014/main" id="{D96C5CCA-65DE-C9E6-66E5-5604C71A2814}"/>
              </a:ext>
            </a:extLst>
          </p:cNvPr>
          <p:cNvSpPr/>
          <p:nvPr/>
        </p:nvSpPr>
        <p:spPr>
          <a:xfrm rot="10800000">
            <a:off x="1325175" y="-3"/>
            <a:ext cx="9598053" cy="68217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C1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AE66226-87F8-52CC-1B6B-97A0D0C37303}"/>
              </a:ext>
            </a:extLst>
          </p:cNvPr>
          <p:cNvGrpSpPr/>
          <p:nvPr/>
        </p:nvGrpSpPr>
        <p:grpSpPr>
          <a:xfrm rot="5400000">
            <a:off x="11066959" y="5046215"/>
            <a:ext cx="1106116" cy="746346"/>
            <a:chOff x="3485387" y="4929030"/>
            <a:chExt cx="1548432" cy="1044796"/>
          </a:xfrm>
          <a:solidFill>
            <a:schemeClr val="tx2"/>
          </a:solidFill>
        </p:grpSpPr>
        <p:sp>
          <p:nvSpPr>
            <p:cNvPr id="22" name="Rectangle: Rounded Corners 9">
              <a:extLst>
                <a:ext uri="{FF2B5EF4-FFF2-40B4-BE49-F238E27FC236}">
                  <a16:creationId xmlns:a16="http://schemas.microsoft.com/office/drawing/2014/main" id="{55C97A0E-BEA2-8678-39C9-167E3A565640}"/>
                </a:ext>
              </a:extLst>
            </p:cNvPr>
            <p:cNvSpPr/>
            <p:nvPr userDrawn="1"/>
          </p:nvSpPr>
          <p:spPr>
            <a:xfrm>
              <a:off x="3485387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9">
              <a:extLst>
                <a:ext uri="{FF2B5EF4-FFF2-40B4-BE49-F238E27FC236}">
                  <a16:creationId xmlns:a16="http://schemas.microsoft.com/office/drawing/2014/main" id="{6030E727-B2C2-86F9-DA5D-752AF53DE9D1}"/>
                </a:ext>
              </a:extLst>
            </p:cNvPr>
            <p:cNvSpPr/>
            <p:nvPr userDrawn="1"/>
          </p:nvSpPr>
          <p:spPr>
            <a:xfrm>
              <a:off x="3834758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9">
              <a:extLst>
                <a:ext uri="{FF2B5EF4-FFF2-40B4-BE49-F238E27FC236}">
                  <a16:creationId xmlns:a16="http://schemas.microsoft.com/office/drawing/2014/main" id="{0D08E156-C37A-9AA0-A980-8417E674E325}"/>
                </a:ext>
              </a:extLst>
            </p:cNvPr>
            <p:cNvSpPr/>
            <p:nvPr userDrawn="1"/>
          </p:nvSpPr>
          <p:spPr>
            <a:xfrm>
              <a:off x="418412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9">
              <a:extLst>
                <a:ext uri="{FF2B5EF4-FFF2-40B4-BE49-F238E27FC236}">
                  <a16:creationId xmlns:a16="http://schemas.microsoft.com/office/drawing/2014/main" id="{FAA8DC9B-3133-C6A3-5170-626CE0B2191E}"/>
                </a:ext>
              </a:extLst>
            </p:cNvPr>
            <p:cNvSpPr/>
            <p:nvPr userDrawn="1"/>
          </p:nvSpPr>
          <p:spPr>
            <a:xfrm>
              <a:off x="453349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9">
              <a:extLst>
                <a:ext uri="{FF2B5EF4-FFF2-40B4-BE49-F238E27FC236}">
                  <a16:creationId xmlns:a16="http://schemas.microsoft.com/office/drawing/2014/main" id="{022742B9-6D9C-C975-769E-84820F446100}"/>
                </a:ext>
              </a:extLst>
            </p:cNvPr>
            <p:cNvSpPr/>
            <p:nvPr userDrawn="1"/>
          </p:nvSpPr>
          <p:spPr>
            <a:xfrm>
              <a:off x="4882870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9">
              <a:extLst>
                <a:ext uri="{FF2B5EF4-FFF2-40B4-BE49-F238E27FC236}">
                  <a16:creationId xmlns:a16="http://schemas.microsoft.com/office/drawing/2014/main" id="{2AA8D6BE-DA9B-E233-CF88-9B459ADE26A7}"/>
                </a:ext>
              </a:extLst>
            </p:cNvPr>
            <p:cNvSpPr/>
            <p:nvPr userDrawn="1"/>
          </p:nvSpPr>
          <p:spPr>
            <a:xfrm>
              <a:off x="3485387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9">
              <a:extLst>
                <a:ext uri="{FF2B5EF4-FFF2-40B4-BE49-F238E27FC236}">
                  <a16:creationId xmlns:a16="http://schemas.microsoft.com/office/drawing/2014/main" id="{EA5B70E6-E9C1-6A16-E039-A40568D6B1F6}"/>
                </a:ext>
              </a:extLst>
            </p:cNvPr>
            <p:cNvSpPr/>
            <p:nvPr userDrawn="1"/>
          </p:nvSpPr>
          <p:spPr>
            <a:xfrm>
              <a:off x="3834758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9">
              <a:extLst>
                <a:ext uri="{FF2B5EF4-FFF2-40B4-BE49-F238E27FC236}">
                  <a16:creationId xmlns:a16="http://schemas.microsoft.com/office/drawing/2014/main" id="{AC3E97A5-C4B0-F7AD-A986-C9E4526A3804}"/>
                </a:ext>
              </a:extLst>
            </p:cNvPr>
            <p:cNvSpPr/>
            <p:nvPr userDrawn="1"/>
          </p:nvSpPr>
          <p:spPr>
            <a:xfrm>
              <a:off x="418412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9">
              <a:extLst>
                <a:ext uri="{FF2B5EF4-FFF2-40B4-BE49-F238E27FC236}">
                  <a16:creationId xmlns:a16="http://schemas.microsoft.com/office/drawing/2014/main" id="{03AD52F5-E434-D11C-A534-EB7BB7D68D6C}"/>
                </a:ext>
              </a:extLst>
            </p:cNvPr>
            <p:cNvSpPr/>
            <p:nvPr userDrawn="1"/>
          </p:nvSpPr>
          <p:spPr>
            <a:xfrm>
              <a:off x="453349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: Rounded Corners 9">
              <a:extLst>
                <a:ext uri="{FF2B5EF4-FFF2-40B4-BE49-F238E27FC236}">
                  <a16:creationId xmlns:a16="http://schemas.microsoft.com/office/drawing/2014/main" id="{1EEF2881-1285-0249-6E53-25B630878C50}"/>
                </a:ext>
              </a:extLst>
            </p:cNvPr>
            <p:cNvSpPr/>
            <p:nvPr userDrawn="1"/>
          </p:nvSpPr>
          <p:spPr>
            <a:xfrm>
              <a:off x="4882870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9">
              <a:extLst>
                <a:ext uri="{FF2B5EF4-FFF2-40B4-BE49-F238E27FC236}">
                  <a16:creationId xmlns:a16="http://schemas.microsoft.com/office/drawing/2014/main" id="{AF2513A1-D27B-5FD9-FAB6-54137730EAC6}"/>
                </a:ext>
              </a:extLst>
            </p:cNvPr>
            <p:cNvSpPr/>
            <p:nvPr userDrawn="1"/>
          </p:nvSpPr>
          <p:spPr>
            <a:xfrm>
              <a:off x="3485387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: Rounded Corners 9">
              <a:extLst>
                <a:ext uri="{FF2B5EF4-FFF2-40B4-BE49-F238E27FC236}">
                  <a16:creationId xmlns:a16="http://schemas.microsoft.com/office/drawing/2014/main" id="{3F31821D-DFDA-CE80-FB76-1B92B429B4C1}"/>
                </a:ext>
              </a:extLst>
            </p:cNvPr>
            <p:cNvSpPr/>
            <p:nvPr userDrawn="1"/>
          </p:nvSpPr>
          <p:spPr>
            <a:xfrm>
              <a:off x="3834758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: Rounded Corners 9">
              <a:extLst>
                <a:ext uri="{FF2B5EF4-FFF2-40B4-BE49-F238E27FC236}">
                  <a16:creationId xmlns:a16="http://schemas.microsoft.com/office/drawing/2014/main" id="{AE17C6FE-7847-E0DD-6D33-A3EB091FE8A4}"/>
                </a:ext>
              </a:extLst>
            </p:cNvPr>
            <p:cNvSpPr/>
            <p:nvPr userDrawn="1"/>
          </p:nvSpPr>
          <p:spPr>
            <a:xfrm>
              <a:off x="418412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: Rounded Corners 9">
              <a:extLst>
                <a:ext uri="{FF2B5EF4-FFF2-40B4-BE49-F238E27FC236}">
                  <a16:creationId xmlns:a16="http://schemas.microsoft.com/office/drawing/2014/main" id="{6EAD38ED-EEA5-33AB-D463-890D72A52B3F}"/>
                </a:ext>
              </a:extLst>
            </p:cNvPr>
            <p:cNvSpPr/>
            <p:nvPr userDrawn="1"/>
          </p:nvSpPr>
          <p:spPr>
            <a:xfrm>
              <a:off x="453349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: Rounded Corners 9">
              <a:extLst>
                <a:ext uri="{FF2B5EF4-FFF2-40B4-BE49-F238E27FC236}">
                  <a16:creationId xmlns:a16="http://schemas.microsoft.com/office/drawing/2014/main" id="{0CCDAEC9-5D2E-D5BE-8B24-B741776DD910}"/>
                </a:ext>
              </a:extLst>
            </p:cNvPr>
            <p:cNvSpPr/>
            <p:nvPr userDrawn="1"/>
          </p:nvSpPr>
          <p:spPr>
            <a:xfrm>
              <a:off x="4882870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9">
              <a:extLst>
                <a:ext uri="{FF2B5EF4-FFF2-40B4-BE49-F238E27FC236}">
                  <a16:creationId xmlns:a16="http://schemas.microsoft.com/office/drawing/2014/main" id="{5C795A01-93C4-AE52-1447-CD0A502B84A0}"/>
                </a:ext>
              </a:extLst>
            </p:cNvPr>
            <p:cNvSpPr/>
            <p:nvPr userDrawn="1"/>
          </p:nvSpPr>
          <p:spPr>
            <a:xfrm>
              <a:off x="3485387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9">
              <a:extLst>
                <a:ext uri="{FF2B5EF4-FFF2-40B4-BE49-F238E27FC236}">
                  <a16:creationId xmlns:a16="http://schemas.microsoft.com/office/drawing/2014/main" id="{F029DFE0-EF35-0159-6E12-57471EA02E5C}"/>
                </a:ext>
              </a:extLst>
            </p:cNvPr>
            <p:cNvSpPr/>
            <p:nvPr userDrawn="1"/>
          </p:nvSpPr>
          <p:spPr>
            <a:xfrm>
              <a:off x="3834758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: Rounded Corners 9">
              <a:extLst>
                <a:ext uri="{FF2B5EF4-FFF2-40B4-BE49-F238E27FC236}">
                  <a16:creationId xmlns:a16="http://schemas.microsoft.com/office/drawing/2014/main" id="{75D97267-4464-B037-6A6F-55D52FDB8487}"/>
                </a:ext>
              </a:extLst>
            </p:cNvPr>
            <p:cNvSpPr/>
            <p:nvPr userDrawn="1"/>
          </p:nvSpPr>
          <p:spPr>
            <a:xfrm>
              <a:off x="418412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Rounded Corners 9">
              <a:extLst>
                <a:ext uri="{FF2B5EF4-FFF2-40B4-BE49-F238E27FC236}">
                  <a16:creationId xmlns:a16="http://schemas.microsoft.com/office/drawing/2014/main" id="{D8B8C4C4-4ACC-0DB6-770E-4C8A47EC4813}"/>
                </a:ext>
              </a:extLst>
            </p:cNvPr>
            <p:cNvSpPr/>
            <p:nvPr userDrawn="1"/>
          </p:nvSpPr>
          <p:spPr>
            <a:xfrm>
              <a:off x="453349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9">
              <a:extLst>
                <a:ext uri="{FF2B5EF4-FFF2-40B4-BE49-F238E27FC236}">
                  <a16:creationId xmlns:a16="http://schemas.microsoft.com/office/drawing/2014/main" id="{8B32F3A5-42C5-294A-2BA3-00073AA1C10E}"/>
                </a:ext>
              </a:extLst>
            </p:cNvPr>
            <p:cNvSpPr/>
            <p:nvPr userDrawn="1"/>
          </p:nvSpPr>
          <p:spPr>
            <a:xfrm>
              <a:off x="4882870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7" name="Grafika 46">
            <a:extLst>
              <a:ext uri="{FF2B5EF4-FFF2-40B4-BE49-F238E27FC236}">
                <a16:creationId xmlns:a16="http://schemas.microsoft.com/office/drawing/2014/main" id="{568F9D52-D604-41A9-972E-D983BAB34C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7102" y="6176682"/>
            <a:ext cx="1556088" cy="587943"/>
          </a:xfrm>
          <a:prstGeom prst="rect">
            <a:avLst/>
          </a:prstGeom>
        </p:spPr>
      </p:pic>
      <p:sp>
        <p:nvSpPr>
          <p:cNvPr id="42" name="Naslov 1">
            <a:extLst>
              <a:ext uri="{FF2B5EF4-FFF2-40B4-BE49-F238E27FC236}">
                <a16:creationId xmlns:a16="http://schemas.microsoft.com/office/drawing/2014/main" id="{8E2E20BA-DA7E-4FF6-9D20-9DD9E27815EA}"/>
              </a:ext>
            </a:extLst>
          </p:cNvPr>
          <p:cNvSpPr txBox="1">
            <a:spLocks/>
          </p:cNvSpPr>
          <p:nvPr/>
        </p:nvSpPr>
        <p:spPr>
          <a:xfrm>
            <a:off x="-1083538" y="685514"/>
            <a:ext cx="10515600" cy="828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solidFill>
                  <a:srgbClr val="FC1A7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Prikaz</a:t>
            </a:r>
            <a:r>
              <a:rPr lang="hr-HR" sz="3200" b="1" dirty="0">
                <a:solidFill>
                  <a:srgbClr val="FC1A7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i</a:t>
            </a:r>
            <a:r>
              <a:rPr lang="en-US" sz="3200" b="1" dirty="0">
                <a:solidFill>
                  <a:srgbClr val="FC1A7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C1A7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analiza</a:t>
            </a:r>
            <a:r>
              <a:rPr lang="en-US" sz="3200" b="1" dirty="0">
                <a:solidFill>
                  <a:srgbClr val="FC1A7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C1A7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podataka</a:t>
            </a:r>
            <a:r>
              <a:rPr lang="hr-HR" sz="3200" b="1" dirty="0">
                <a:solidFill>
                  <a:srgbClr val="FC1A7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endParaRPr lang="en-US" sz="3200" b="1" dirty="0">
              <a:solidFill>
                <a:srgbClr val="FC1A7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3" name="TekstniOkvir 42">
            <a:extLst>
              <a:ext uri="{FF2B5EF4-FFF2-40B4-BE49-F238E27FC236}">
                <a16:creationId xmlns:a16="http://schemas.microsoft.com/office/drawing/2014/main" id="{5714D81F-9F9D-473C-8ECF-12690B7FF3AC}"/>
              </a:ext>
            </a:extLst>
          </p:cNvPr>
          <p:cNvSpPr txBox="1"/>
          <p:nvPr/>
        </p:nvSpPr>
        <p:spPr>
          <a:xfrm>
            <a:off x="868753" y="1447197"/>
            <a:ext cx="62059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800" dirty="0"/>
              <a:t>1. </a:t>
            </a:r>
            <a:r>
              <a:rPr lang="hr-HR" sz="2800" b="1" dirty="0"/>
              <a:t>Fizikalno – kemijska svojstva tla</a:t>
            </a:r>
          </a:p>
        </p:txBody>
      </p:sp>
      <p:sp>
        <p:nvSpPr>
          <p:cNvPr id="44" name="Rectangle 2">
            <a:extLst>
              <a:ext uri="{FF2B5EF4-FFF2-40B4-BE49-F238E27FC236}">
                <a16:creationId xmlns:a16="http://schemas.microsoft.com/office/drawing/2014/main" id="{AC858D60-3C27-4649-8F4D-8C4DC568C2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175" y="2119451"/>
            <a:ext cx="80891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sr-Latn-RS" sz="1600" b="1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Tablica 2 </a:t>
            </a:r>
            <a:r>
              <a:rPr kumimoji="0" lang="en-US" altLang="sr-Latn-RS" sz="16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Rezultati</a:t>
            </a:r>
            <a:r>
              <a:rPr kumimoji="0" lang="en-US" altLang="sr-Latn-RS" sz="16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sr-Latn-RS" sz="16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fizikalno</a:t>
            </a:r>
            <a:r>
              <a:rPr kumimoji="0" lang="en-US" altLang="sr-Latn-RS" sz="16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kumimoji="0" lang="en-US" altLang="sr-Latn-RS" sz="16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kemijskih</a:t>
            </a:r>
            <a:r>
              <a:rPr kumimoji="0" lang="en-US" altLang="sr-Latn-RS" sz="16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sr-Latn-RS" sz="16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svojstava</a:t>
            </a:r>
            <a:r>
              <a:rPr kumimoji="0" lang="en-US" altLang="sr-Latn-RS" sz="16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sr-Latn-RS" sz="16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tla</a:t>
            </a:r>
            <a:r>
              <a:rPr kumimoji="0" lang="en-US" altLang="sr-Latn-RS" sz="16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sr-Latn-RS" sz="16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kumimoji="0" lang="en-US" altLang="sr-Latn-RS" sz="16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sr-Latn-RS" sz="16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odabranim</a:t>
            </a:r>
            <a:r>
              <a:rPr kumimoji="0" lang="en-US" altLang="sr-Latn-RS" sz="16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sr-Latn-RS" sz="16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lokalitetima</a:t>
            </a:r>
            <a:r>
              <a:rPr kumimoji="0" lang="en-US" altLang="sr-Latn-RS" sz="16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u </a:t>
            </a:r>
            <a:r>
              <a:rPr kumimoji="0" lang="en-US" altLang="sr-Latn-RS" sz="16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porječju</a:t>
            </a:r>
            <a:r>
              <a:rPr kumimoji="0" lang="hr-HR" altLang="sr-Latn-RS" sz="16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sr-Latn-RS" sz="16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Cetine</a:t>
            </a:r>
            <a:endParaRPr kumimoji="0" lang="en-US" altLang="sr-Latn-RS" sz="1600" i="0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46" name="Tablica 45">
            <a:extLst>
              <a:ext uri="{FF2B5EF4-FFF2-40B4-BE49-F238E27FC236}">
                <a16:creationId xmlns:a16="http://schemas.microsoft.com/office/drawing/2014/main" id="{D8B6734D-4761-44DF-9A13-8775BA4FF3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8240358"/>
              </p:ext>
            </p:extLst>
          </p:nvPr>
        </p:nvGraphicFramePr>
        <p:xfrm>
          <a:off x="122729" y="2540218"/>
          <a:ext cx="9078423" cy="3756069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1477924">
                  <a:extLst>
                    <a:ext uri="{9D8B030D-6E8A-4147-A177-3AD203B41FA5}">
                      <a16:colId xmlns:a16="http://schemas.microsoft.com/office/drawing/2014/main" val="3626935957"/>
                    </a:ext>
                  </a:extLst>
                </a:gridCol>
                <a:gridCol w="1477090">
                  <a:extLst>
                    <a:ext uri="{9D8B030D-6E8A-4147-A177-3AD203B41FA5}">
                      <a16:colId xmlns:a16="http://schemas.microsoft.com/office/drawing/2014/main" val="1730861776"/>
                    </a:ext>
                  </a:extLst>
                </a:gridCol>
                <a:gridCol w="1581074">
                  <a:extLst>
                    <a:ext uri="{9D8B030D-6E8A-4147-A177-3AD203B41FA5}">
                      <a16:colId xmlns:a16="http://schemas.microsoft.com/office/drawing/2014/main" val="973546019"/>
                    </a:ext>
                  </a:extLst>
                </a:gridCol>
                <a:gridCol w="1477924">
                  <a:extLst>
                    <a:ext uri="{9D8B030D-6E8A-4147-A177-3AD203B41FA5}">
                      <a16:colId xmlns:a16="http://schemas.microsoft.com/office/drawing/2014/main" val="832443922"/>
                    </a:ext>
                  </a:extLst>
                </a:gridCol>
                <a:gridCol w="1477090">
                  <a:extLst>
                    <a:ext uri="{9D8B030D-6E8A-4147-A177-3AD203B41FA5}">
                      <a16:colId xmlns:a16="http://schemas.microsoft.com/office/drawing/2014/main" val="1824408997"/>
                    </a:ext>
                  </a:extLst>
                </a:gridCol>
                <a:gridCol w="1587321">
                  <a:extLst>
                    <a:ext uri="{9D8B030D-6E8A-4147-A177-3AD203B41FA5}">
                      <a16:colId xmlns:a16="http://schemas.microsoft.com/office/drawing/2014/main" val="2576840206"/>
                    </a:ext>
                  </a:extLst>
                </a:gridCol>
              </a:tblGrid>
              <a:tr h="6660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 dirty="0">
                          <a:effectLst/>
                        </a:rPr>
                        <a:t>Postaja uzorkovanja tla</a:t>
                      </a:r>
                      <a:endParaRPr lang="hr-H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 dirty="0">
                          <a:effectLst/>
                        </a:rPr>
                        <a:t>Boja tla</a:t>
                      </a:r>
                      <a:endParaRPr lang="hr-H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>
                          <a:effectLst/>
                        </a:rPr>
                        <a:t>pH - vrijednost</a:t>
                      </a:r>
                      <a:endParaRPr lang="hr-H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>
                          <a:effectLst/>
                        </a:rPr>
                        <a:t>Konzistencija tla</a:t>
                      </a:r>
                      <a:endParaRPr lang="hr-H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>
                          <a:effectLst/>
                        </a:rPr>
                        <a:t>Struktura tla</a:t>
                      </a:r>
                      <a:endParaRPr lang="hr-H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 dirty="0">
                          <a:effectLst/>
                        </a:rPr>
                        <a:t>Tekstura tla</a:t>
                      </a:r>
                      <a:endParaRPr lang="hr-H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extLst>
                  <a:ext uri="{0D108BD9-81ED-4DB2-BD59-A6C34878D82A}">
                    <a16:rowId xmlns:a16="http://schemas.microsoft.com/office/drawing/2014/main" val="3072399010"/>
                  </a:ext>
                </a:extLst>
              </a:tr>
              <a:tr h="3433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 u="none" dirty="0">
                          <a:solidFill>
                            <a:schemeClr val="tx1"/>
                          </a:solidFill>
                          <a:effectLst/>
                        </a:rPr>
                        <a:t>*</a:t>
                      </a:r>
                      <a:r>
                        <a:rPr lang="hr-HR" sz="1400" dirty="0">
                          <a:solidFill>
                            <a:schemeClr val="tx1"/>
                          </a:solidFill>
                          <a:effectLst/>
                        </a:rPr>
                        <a:t>Omiš</a:t>
                      </a: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>
                          <a:effectLst/>
                        </a:rPr>
                        <a:t>sivo - smeđa</a:t>
                      </a:r>
                      <a:endParaRPr lang="hr-H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 dirty="0">
                          <a:effectLst/>
                        </a:rPr>
                        <a:t>7,5</a:t>
                      </a:r>
                      <a:endParaRPr lang="hr-H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>
                          <a:effectLst/>
                        </a:rPr>
                        <a:t>čvrsto</a:t>
                      </a:r>
                      <a:endParaRPr lang="hr-H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>
                          <a:effectLst/>
                        </a:rPr>
                        <a:t>zrnata</a:t>
                      </a:r>
                      <a:endParaRPr lang="hr-H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 dirty="0">
                          <a:effectLst/>
                        </a:rPr>
                        <a:t>pijesak</a:t>
                      </a:r>
                      <a:endParaRPr lang="hr-H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extLst>
                  <a:ext uri="{0D108BD9-81ED-4DB2-BD59-A6C34878D82A}">
                    <a16:rowId xmlns:a16="http://schemas.microsoft.com/office/drawing/2014/main" val="1245045889"/>
                  </a:ext>
                </a:extLst>
              </a:tr>
              <a:tr h="3433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 dirty="0">
                          <a:solidFill>
                            <a:schemeClr val="tx1"/>
                          </a:solidFill>
                          <a:effectLst/>
                        </a:rPr>
                        <a:t>*Gata</a:t>
                      </a: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>
                          <a:effectLst/>
                        </a:rPr>
                        <a:t>smeđa</a:t>
                      </a:r>
                      <a:endParaRPr lang="hr-H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 dirty="0">
                          <a:effectLst/>
                        </a:rPr>
                        <a:t>7</a:t>
                      </a:r>
                      <a:endParaRPr lang="hr-H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>
                          <a:effectLst/>
                        </a:rPr>
                        <a:t>rahlo</a:t>
                      </a:r>
                      <a:endParaRPr lang="hr-H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>
                          <a:effectLst/>
                        </a:rPr>
                        <a:t>granularna</a:t>
                      </a:r>
                      <a:endParaRPr lang="hr-H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>
                          <a:effectLst/>
                        </a:rPr>
                        <a:t>glinasta ilovača</a:t>
                      </a:r>
                      <a:endParaRPr lang="hr-H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extLst>
                  <a:ext uri="{0D108BD9-81ED-4DB2-BD59-A6C34878D82A}">
                    <a16:rowId xmlns:a16="http://schemas.microsoft.com/office/drawing/2014/main" val="2494087307"/>
                  </a:ext>
                </a:extLst>
              </a:tr>
              <a:tr h="3433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>
                          <a:effectLst/>
                        </a:rPr>
                        <a:t>Blato n/C</a:t>
                      </a:r>
                      <a:endParaRPr lang="hr-H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>
                          <a:effectLst/>
                        </a:rPr>
                        <a:t>smeđa</a:t>
                      </a:r>
                      <a:endParaRPr lang="hr-H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 dirty="0">
                          <a:effectLst/>
                        </a:rPr>
                        <a:t>7,5</a:t>
                      </a:r>
                      <a:endParaRPr lang="hr-H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>
                          <a:effectLst/>
                        </a:rPr>
                        <a:t>rahlo</a:t>
                      </a:r>
                      <a:endParaRPr lang="hr-H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>
                          <a:effectLst/>
                        </a:rPr>
                        <a:t>granularna</a:t>
                      </a:r>
                      <a:endParaRPr lang="hr-H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 dirty="0">
                          <a:effectLst/>
                        </a:rPr>
                        <a:t>praškasta ilovača</a:t>
                      </a:r>
                      <a:endParaRPr lang="hr-H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extLst>
                  <a:ext uri="{0D108BD9-81ED-4DB2-BD59-A6C34878D82A}">
                    <a16:rowId xmlns:a16="http://schemas.microsoft.com/office/drawing/2014/main" val="8913637"/>
                  </a:ext>
                </a:extLst>
              </a:tr>
              <a:tr h="3433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>
                          <a:effectLst/>
                        </a:rPr>
                        <a:t>Ugljane</a:t>
                      </a:r>
                      <a:endParaRPr lang="hr-H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>
                          <a:effectLst/>
                        </a:rPr>
                        <a:t>crvena</a:t>
                      </a:r>
                      <a:endParaRPr lang="hr-H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 dirty="0">
                          <a:effectLst/>
                        </a:rPr>
                        <a:t>7</a:t>
                      </a:r>
                      <a:endParaRPr lang="hr-H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>
                          <a:effectLst/>
                        </a:rPr>
                        <a:t>rahlo</a:t>
                      </a:r>
                      <a:endParaRPr lang="hr-H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>
                          <a:effectLst/>
                        </a:rPr>
                        <a:t>grudasta</a:t>
                      </a:r>
                      <a:endParaRPr lang="hr-H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>
                          <a:effectLst/>
                        </a:rPr>
                        <a:t>praškasta ilovača</a:t>
                      </a:r>
                      <a:endParaRPr lang="hr-H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extLst>
                  <a:ext uri="{0D108BD9-81ED-4DB2-BD59-A6C34878D82A}">
                    <a16:rowId xmlns:a16="http://schemas.microsoft.com/office/drawing/2014/main" val="2870232681"/>
                  </a:ext>
                </a:extLst>
              </a:tr>
              <a:tr h="3433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 dirty="0">
                          <a:solidFill>
                            <a:schemeClr val="tx1"/>
                          </a:solidFill>
                          <a:effectLst/>
                        </a:rPr>
                        <a:t>*Trilj</a:t>
                      </a: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>
                          <a:effectLst/>
                        </a:rPr>
                        <a:t>smeđa</a:t>
                      </a:r>
                      <a:endParaRPr lang="hr-H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>
                          <a:effectLst/>
                        </a:rPr>
                        <a:t>7,5</a:t>
                      </a:r>
                      <a:endParaRPr lang="hr-H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>
                          <a:effectLst/>
                        </a:rPr>
                        <a:t>rahlo</a:t>
                      </a:r>
                      <a:endParaRPr lang="hr-H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>
                          <a:effectLst/>
                        </a:rPr>
                        <a:t>prizmatična</a:t>
                      </a:r>
                      <a:endParaRPr lang="hr-H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 dirty="0">
                          <a:effectLst/>
                        </a:rPr>
                        <a:t>glina</a:t>
                      </a:r>
                      <a:endParaRPr lang="hr-H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extLst>
                  <a:ext uri="{0D108BD9-81ED-4DB2-BD59-A6C34878D82A}">
                    <a16:rowId xmlns:a16="http://schemas.microsoft.com/office/drawing/2014/main" val="3754080822"/>
                  </a:ext>
                </a:extLst>
              </a:tr>
              <a:tr h="3433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 dirty="0">
                          <a:effectLst/>
                        </a:rPr>
                        <a:t>Ruda</a:t>
                      </a:r>
                      <a:endParaRPr lang="hr-H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>
                          <a:effectLst/>
                        </a:rPr>
                        <a:t>smeđa</a:t>
                      </a:r>
                      <a:endParaRPr lang="hr-H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 dirty="0">
                          <a:effectLst/>
                        </a:rPr>
                        <a:t>7,5</a:t>
                      </a:r>
                      <a:endParaRPr lang="hr-H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>
                          <a:effectLst/>
                        </a:rPr>
                        <a:t>rahlo</a:t>
                      </a:r>
                      <a:endParaRPr lang="hr-H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>
                          <a:effectLst/>
                        </a:rPr>
                        <a:t>grudasta</a:t>
                      </a:r>
                      <a:endParaRPr lang="hr-H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>
                          <a:effectLst/>
                        </a:rPr>
                        <a:t>glina</a:t>
                      </a:r>
                      <a:endParaRPr lang="hr-H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extLst>
                  <a:ext uri="{0D108BD9-81ED-4DB2-BD59-A6C34878D82A}">
                    <a16:rowId xmlns:a16="http://schemas.microsoft.com/office/drawing/2014/main" val="2440954932"/>
                  </a:ext>
                </a:extLst>
              </a:tr>
              <a:tr h="3433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>
                          <a:effectLst/>
                        </a:rPr>
                        <a:t>Sinj</a:t>
                      </a:r>
                      <a:endParaRPr lang="hr-H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>
                          <a:effectLst/>
                        </a:rPr>
                        <a:t>smeđa</a:t>
                      </a:r>
                      <a:endParaRPr lang="hr-H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 dirty="0">
                          <a:effectLst/>
                        </a:rPr>
                        <a:t>7</a:t>
                      </a:r>
                      <a:endParaRPr lang="hr-H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>
                          <a:effectLst/>
                        </a:rPr>
                        <a:t>prhko</a:t>
                      </a:r>
                      <a:endParaRPr lang="hr-H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>
                          <a:effectLst/>
                        </a:rPr>
                        <a:t>grudasta</a:t>
                      </a:r>
                      <a:endParaRPr lang="hr-H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>
                          <a:effectLst/>
                        </a:rPr>
                        <a:t>glina</a:t>
                      </a:r>
                      <a:endParaRPr lang="hr-H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extLst>
                  <a:ext uri="{0D108BD9-81ED-4DB2-BD59-A6C34878D82A}">
                    <a16:rowId xmlns:a16="http://schemas.microsoft.com/office/drawing/2014/main" val="570051901"/>
                  </a:ext>
                </a:extLst>
              </a:tr>
              <a:tr h="3433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>
                          <a:effectLst/>
                        </a:rPr>
                        <a:t>Hrvace</a:t>
                      </a:r>
                      <a:endParaRPr lang="hr-H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>
                          <a:effectLst/>
                        </a:rPr>
                        <a:t>crvena</a:t>
                      </a:r>
                      <a:endParaRPr lang="hr-H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 dirty="0">
                          <a:effectLst/>
                        </a:rPr>
                        <a:t>7,5</a:t>
                      </a:r>
                      <a:endParaRPr lang="hr-H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>
                          <a:effectLst/>
                        </a:rPr>
                        <a:t>rahlo</a:t>
                      </a:r>
                      <a:endParaRPr lang="hr-H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>
                          <a:effectLst/>
                        </a:rPr>
                        <a:t>zrnata</a:t>
                      </a:r>
                      <a:endParaRPr lang="hr-H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 dirty="0">
                          <a:effectLst/>
                        </a:rPr>
                        <a:t>praškasta ilovača</a:t>
                      </a:r>
                      <a:endParaRPr lang="hr-H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extLst>
                  <a:ext uri="{0D108BD9-81ED-4DB2-BD59-A6C34878D82A}">
                    <a16:rowId xmlns:a16="http://schemas.microsoft.com/office/drawing/2014/main" val="3206049217"/>
                  </a:ext>
                </a:extLst>
              </a:tr>
              <a:tr h="3433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>
                          <a:effectLst/>
                        </a:rPr>
                        <a:t>Vrlika</a:t>
                      </a:r>
                      <a:endParaRPr lang="hr-H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 dirty="0">
                          <a:effectLst/>
                        </a:rPr>
                        <a:t>smeđa</a:t>
                      </a:r>
                      <a:endParaRPr lang="hr-H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 dirty="0">
                          <a:effectLst/>
                        </a:rPr>
                        <a:t>7,5</a:t>
                      </a:r>
                      <a:endParaRPr lang="hr-H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>
                          <a:effectLst/>
                        </a:rPr>
                        <a:t>rahlo</a:t>
                      </a:r>
                      <a:endParaRPr lang="hr-H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>
                          <a:effectLst/>
                        </a:rPr>
                        <a:t>zrnata</a:t>
                      </a:r>
                      <a:endParaRPr lang="hr-H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 dirty="0">
                          <a:effectLst/>
                        </a:rPr>
                        <a:t>praškasta ilovača</a:t>
                      </a:r>
                      <a:endParaRPr lang="hr-H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2" marR="86372" marT="0" marB="0"/>
                </a:tc>
                <a:extLst>
                  <a:ext uri="{0D108BD9-81ED-4DB2-BD59-A6C34878D82A}">
                    <a16:rowId xmlns:a16="http://schemas.microsoft.com/office/drawing/2014/main" val="1601868984"/>
                  </a:ext>
                </a:extLst>
              </a:tr>
            </a:tbl>
          </a:graphicData>
        </a:graphic>
      </p:graphicFrame>
      <p:graphicFrame>
        <p:nvGraphicFramePr>
          <p:cNvPr id="48" name="Tablica 47">
            <a:extLst>
              <a:ext uri="{FF2B5EF4-FFF2-40B4-BE49-F238E27FC236}">
                <a16:creationId xmlns:a16="http://schemas.microsoft.com/office/drawing/2014/main" id="{7DC9FA83-75FF-4788-91A4-63D72B2F9D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166980"/>
              </p:ext>
            </p:extLst>
          </p:nvPr>
        </p:nvGraphicFramePr>
        <p:xfrm>
          <a:off x="9201152" y="2552039"/>
          <a:ext cx="2340610" cy="3738442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1134723">
                  <a:extLst>
                    <a:ext uri="{9D8B030D-6E8A-4147-A177-3AD203B41FA5}">
                      <a16:colId xmlns:a16="http://schemas.microsoft.com/office/drawing/2014/main" val="2658877576"/>
                    </a:ext>
                  </a:extLst>
                </a:gridCol>
                <a:gridCol w="1205887">
                  <a:extLst>
                    <a:ext uri="{9D8B030D-6E8A-4147-A177-3AD203B41FA5}">
                      <a16:colId xmlns:a16="http://schemas.microsoft.com/office/drawing/2014/main" val="730180772"/>
                    </a:ext>
                  </a:extLst>
                </a:gridCol>
              </a:tblGrid>
              <a:tr h="6313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dirty="0">
                          <a:effectLst/>
                        </a:rPr>
                        <a:t>Vrijeme prolaska prve kapi kroz tlo/s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dirty="0">
                          <a:effectLst/>
                        </a:rPr>
                        <a:t>Volumen zadržane vode u tlu/</a:t>
                      </a:r>
                      <a:r>
                        <a:rPr lang="hr-HR" sz="1100" dirty="0" err="1">
                          <a:effectLst/>
                        </a:rPr>
                        <a:t>mL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044538"/>
                  </a:ext>
                </a:extLst>
              </a:tr>
              <a:tr h="3452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hr-H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dirty="0">
                          <a:effectLst/>
                        </a:rPr>
                        <a:t>2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0838872"/>
                  </a:ext>
                </a:extLst>
              </a:tr>
              <a:tr h="3452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dirty="0">
                          <a:solidFill>
                            <a:schemeClr val="tx1"/>
                          </a:solidFill>
                          <a:effectLst/>
                        </a:rPr>
                        <a:t>36</a:t>
                      </a:r>
                      <a:endParaRPr lang="hr-H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dirty="0">
                          <a:effectLst/>
                        </a:rPr>
                        <a:t>14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45386825"/>
                  </a:ext>
                </a:extLst>
              </a:tr>
              <a:tr h="3452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dirty="0">
                          <a:solidFill>
                            <a:schemeClr val="tx1"/>
                          </a:solidFill>
                          <a:effectLst/>
                        </a:rPr>
                        <a:t>31</a:t>
                      </a:r>
                      <a:endParaRPr lang="hr-H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>
                          <a:effectLst/>
                        </a:rPr>
                        <a:t>18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30177480"/>
                  </a:ext>
                </a:extLst>
              </a:tr>
              <a:tr h="3452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dirty="0">
                          <a:solidFill>
                            <a:schemeClr val="tx1"/>
                          </a:solidFill>
                          <a:effectLst/>
                        </a:rPr>
                        <a:t>32</a:t>
                      </a:r>
                      <a:endParaRPr lang="hr-H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>
                          <a:effectLst/>
                        </a:rPr>
                        <a:t>19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8734725"/>
                  </a:ext>
                </a:extLst>
              </a:tr>
              <a:tr h="3452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dirty="0">
                          <a:solidFill>
                            <a:schemeClr val="tx1"/>
                          </a:solidFill>
                          <a:effectLst/>
                        </a:rPr>
                        <a:t>48</a:t>
                      </a:r>
                      <a:endParaRPr lang="hr-H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>
                          <a:effectLst/>
                        </a:rPr>
                        <a:t>11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6464173"/>
                  </a:ext>
                </a:extLst>
              </a:tr>
              <a:tr h="3452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dirty="0">
                          <a:solidFill>
                            <a:schemeClr val="tx1"/>
                          </a:solidFill>
                          <a:effectLst/>
                        </a:rPr>
                        <a:t>52</a:t>
                      </a:r>
                      <a:endParaRPr lang="hr-H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>
                          <a:effectLst/>
                        </a:rPr>
                        <a:t>10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4487725"/>
                  </a:ext>
                </a:extLst>
              </a:tr>
              <a:tr h="3452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dirty="0">
                          <a:solidFill>
                            <a:schemeClr val="tx1"/>
                          </a:solidFill>
                          <a:effectLst/>
                        </a:rPr>
                        <a:t>58</a:t>
                      </a:r>
                      <a:endParaRPr lang="hr-H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>
                          <a:effectLst/>
                        </a:rPr>
                        <a:t>12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3791171"/>
                  </a:ext>
                </a:extLst>
              </a:tr>
              <a:tr h="3452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hr-H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dirty="0">
                          <a:effectLst/>
                        </a:rPr>
                        <a:t>20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4728664"/>
                  </a:ext>
                </a:extLst>
              </a:tr>
              <a:tr h="3452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hr-H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dirty="0">
                          <a:effectLst/>
                        </a:rPr>
                        <a:t>22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25437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545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11">
            <a:extLst>
              <a:ext uri="{FF2B5EF4-FFF2-40B4-BE49-F238E27FC236}">
                <a16:creationId xmlns:a16="http://schemas.microsoft.com/office/drawing/2014/main" id="{D96C5CCA-65DE-C9E6-66E5-5604C71A2814}"/>
              </a:ext>
            </a:extLst>
          </p:cNvPr>
          <p:cNvSpPr/>
          <p:nvPr/>
        </p:nvSpPr>
        <p:spPr>
          <a:xfrm rot="10800000">
            <a:off x="1325175" y="-3"/>
            <a:ext cx="9598053" cy="68217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C1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AE66226-87F8-52CC-1B6B-97A0D0C37303}"/>
              </a:ext>
            </a:extLst>
          </p:cNvPr>
          <p:cNvGrpSpPr/>
          <p:nvPr/>
        </p:nvGrpSpPr>
        <p:grpSpPr>
          <a:xfrm rot="5400000">
            <a:off x="11066959" y="5046215"/>
            <a:ext cx="1106116" cy="746346"/>
            <a:chOff x="3485387" y="4929030"/>
            <a:chExt cx="1548432" cy="1044796"/>
          </a:xfrm>
          <a:solidFill>
            <a:schemeClr val="tx2"/>
          </a:solidFill>
        </p:grpSpPr>
        <p:sp>
          <p:nvSpPr>
            <p:cNvPr id="22" name="Rectangle: Rounded Corners 9">
              <a:extLst>
                <a:ext uri="{FF2B5EF4-FFF2-40B4-BE49-F238E27FC236}">
                  <a16:creationId xmlns:a16="http://schemas.microsoft.com/office/drawing/2014/main" id="{55C97A0E-BEA2-8678-39C9-167E3A565640}"/>
                </a:ext>
              </a:extLst>
            </p:cNvPr>
            <p:cNvSpPr/>
            <p:nvPr userDrawn="1"/>
          </p:nvSpPr>
          <p:spPr>
            <a:xfrm>
              <a:off x="3485387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9">
              <a:extLst>
                <a:ext uri="{FF2B5EF4-FFF2-40B4-BE49-F238E27FC236}">
                  <a16:creationId xmlns:a16="http://schemas.microsoft.com/office/drawing/2014/main" id="{6030E727-B2C2-86F9-DA5D-752AF53DE9D1}"/>
                </a:ext>
              </a:extLst>
            </p:cNvPr>
            <p:cNvSpPr/>
            <p:nvPr userDrawn="1"/>
          </p:nvSpPr>
          <p:spPr>
            <a:xfrm>
              <a:off x="3834758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9">
              <a:extLst>
                <a:ext uri="{FF2B5EF4-FFF2-40B4-BE49-F238E27FC236}">
                  <a16:creationId xmlns:a16="http://schemas.microsoft.com/office/drawing/2014/main" id="{0D08E156-C37A-9AA0-A980-8417E674E325}"/>
                </a:ext>
              </a:extLst>
            </p:cNvPr>
            <p:cNvSpPr/>
            <p:nvPr userDrawn="1"/>
          </p:nvSpPr>
          <p:spPr>
            <a:xfrm>
              <a:off x="418412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9">
              <a:extLst>
                <a:ext uri="{FF2B5EF4-FFF2-40B4-BE49-F238E27FC236}">
                  <a16:creationId xmlns:a16="http://schemas.microsoft.com/office/drawing/2014/main" id="{FAA8DC9B-3133-C6A3-5170-626CE0B2191E}"/>
                </a:ext>
              </a:extLst>
            </p:cNvPr>
            <p:cNvSpPr/>
            <p:nvPr userDrawn="1"/>
          </p:nvSpPr>
          <p:spPr>
            <a:xfrm>
              <a:off x="453349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9">
              <a:extLst>
                <a:ext uri="{FF2B5EF4-FFF2-40B4-BE49-F238E27FC236}">
                  <a16:creationId xmlns:a16="http://schemas.microsoft.com/office/drawing/2014/main" id="{022742B9-6D9C-C975-769E-84820F446100}"/>
                </a:ext>
              </a:extLst>
            </p:cNvPr>
            <p:cNvSpPr/>
            <p:nvPr userDrawn="1"/>
          </p:nvSpPr>
          <p:spPr>
            <a:xfrm>
              <a:off x="4882870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9">
              <a:extLst>
                <a:ext uri="{FF2B5EF4-FFF2-40B4-BE49-F238E27FC236}">
                  <a16:creationId xmlns:a16="http://schemas.microsoft.com/office/drawing/2014/main" id="{2AA8D6BE-DA9B-E233-CF88-9B459ADE26A7}"/>
                </a:ext>
              </a:extLst>
            </p:cNvPr>
            <p:cNvSpPr/>
            <p:nvPr userDrawn="1"/>
          </p:nvSpPr>
          <p:spPr>
            <a:xfrm>
              <a:off x="3485387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9">
              <a:extLst>
                <a:ext uri="{FF2B5EF4-FFF2-40B4-BE49-F238E27FC236}">
                  <a16:creationId xmlns:a16="http://schemas.microsoft.com/office/drawing/2014/main" id="{EA5B70E6-E9C1-6A16-E039-A40568D6B1F6}"/>
                </a:ext>
              </a:extLst>
            </p:cNvPr>
            <p:cNvSpPr/>
            <p:nvPr userDrawn="1"/>
          </p:nvSpPr>
          <p:spPr>
            <a:xfrm>
              <a:off x="3834758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9">
              <a:extLst>
                <a:ext uri="{FF2B5EF4-FFF2-40B4-BE49-F238E27FC236}">
                  <a16:creationId xmlns:a16="http://schemas.microsoft.com/office/drawing/2014/main" id="{AC3E97A5-C4B0-F7AD-A986-C9E4526A3804}"/>
                </a:ext>
              </a:extLst>
            </p:cNvPr>
            <p:cNvSpPr/>
            <p:nvPr userDrawn="1"/>
          </p:nvSpPr>
          <p:spPr>
            <a:xfrm>
              <a:off x="418412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9">
              <a:extLst>
                <a:ext uri="{FF2B5EF4-FFF2-40B4-BE49-F238E27FC236}">
                  <a16:creationId xmlns:a16="http://schemas.microsoft.com/office/drawing/2014/main" id="{03AD52F5-E434-D11C-A534-EB7BB7D68D6C}"/>
                </a:ext>
              </a:extLst>
            </p:cNvPr>
            <p:cNvSpPr/>
            <p:nvPr userDrawn="1"/>
          </p:nvSpPr>
          <p:spPr>
            <a:xfrm>
              <a:off x="453349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: Rounded Corners 9">
              <a:extLst>
                <a:ext uri="{FF2B5EF4-FFF2-40B4-BE49-F238E27FC236}">
                  <a16:creationId xmlns:a16="http://schemas.microsoft.com/office/drawing/2014/main" id="{1EEF2881-1285-0249-6E53-25B630878C50}"/>
                </a:ext>
              </a:extLst>
            </p:cNvPr>
            <p:cNvSpPr/>
            <p:nvPr userDrawn="1"/>
          </p:nvSpPr>
          <p:spPr>
            <a:xfrm>
              <a:off x="4882870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9">
              <a:extLst>
                <a:ext uri="{FF2B5EF4-FFF2-40B4-BE49-F238E27FC236}">
                  <a16:creationId xmlns:a16="http://schemas.microsoft.com/office/drawing/2014/main" id="{AF2513A1-D27B-5FD9-FAB6-54137730EAC6}"/>
                </a:ext>
              </a:extLst>
            </p:cNvPr>
            <p:cNvSpPr/>
            <p:nvPr userDrawn="1"/>
          </p:nvSpPr>
          <p:spPr>
            <a:xfrm>
              <a:off x="3485387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: Rounded Corners 9">
              <a:extLst>
                <a:ext uri="{FF2B5EF4-FFF2-40B4-BE49-F238E27FC236}">
                  <a16:creationId xmlns:a16="http://schemas.microsoft.com/office/drawing/2014/main" id="{3F31821D-DFDA-CE80-FB76-1B92B429B4C1}"/>
                </a:ext>
              </a:extLst>
            </p:cNvPr>
            <p:cNvSpPr/>
            <p:nvPr userDrawn="1"/>
          </p:nvSpPr>
          <p:spPr>
            <a:xfrm>
              <a:off x="3834758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: Rounded Corners 9">
              <a:extLst>
                <a:ext uri="{FF2B5EF4-FFF2-40B4-BE49-F238E27FC236}">
                  <a16:creationId xmlns:a16="http://schemas.microsoft.com/office/drawing/2014/main" id="{AE17C6FE-7847-E0DD-6D33-A3EB091FE8A4}"/>
                </a:ext>
              </a:extLst>
            </p:cNvPr>
            <p:cNvSpPr/>
            <p:nvPr userDrawn="1"/>
          </p:nvSpPr>
          <p:spPr>
            <a:xfrm>
              <a:off x="418412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: Rounded Corners 9">
              <a:extLst>
                <a:ext uri="{FF2B5EF4-FFF2-40B4-BE49-F238E27FC236}">
                  <a16:creationId xmlns:a16="http://schemas.microsoft.com/office/drawing/2014/main" id="{6EAD38ED-EEA5-33AB-D463-890D72A52B3F}"/>
                </a:ext>
              </a:extLst>
            </p:cNvPr>
            <p:cNvSpPr/>
            <p:nvPr userDrawn="1"/>
          </p:nvSpPr>
          <p:spPr>
            <a:xfrm>
              <a:off x="453349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: Rounded Corners 9">
              <a:extLst>
                <a:ext uri="{FF2B5EF4-FFF2-40B4-BE49-F238E27FC236}">
                  <a16:creationId xmlns:a16="http://schemas.microsoft.com/office/drawing/2014/main" id="{0CCDAEC9-5D2E-D5BE-8B24-B741776DD910}"/>
                </a:ext>
              </a:extLst>
            </p:cNvPr>
            <p:cNvSpPr/>
            <p:nvPr userDrawn="1"/>
          </p:nvSpPr>
          <p:spPr>
            <a:xfrm>
              <a:off x="4882870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9">
              <a:extLst>
                <a:ext uri="{FF2B5EF4-FFF2-40B4-BE49-F238E27FC236}">
                  <a16:creationId xmlns:a16="http://schemas.microsoft.com/office/drawing/2014/main" id="{5C795A01-93C4-AE52-1447-CD0A502B84A0}"/>
                </a:ext>
              </a:extLst>
            </p:cNvPr>
            <p:cNvSpPr/>
            <p:nvPr userDrawn="1"/>
          </p:nvSpPr>
          <p:spPr>
            <a:xfrm>
              <a:off x="3485387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9">
              <a:extLst>
                <a:ext uri="{FF2B5EF4-FFF2-40B4-BE49-F238E27FC236}">
                  <a16:creationId xmlns:a16="http://schemas.microsoft.com/office/drawing/2014/main" id="{F029DFE0-EF35-0159-6E12-57471EA02E5C}"/>
                </a:ext>
              </a:extLst>
            </p:cNvPr>
            <p:cNvSpPr/>
            <p:nvPr userDrawn="1"/>
          </p:nvSpPr>
          <p:spPr>
            <a:xfrm>
              <a:off x="3834758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: Rounded Corners 9">
              <a:extLst>
                <a:ext uri="{FF2B5EF4-FFF2-40B4-BE49-F238E27FC236}">
                  <a16:creationId xmlns:a16="http://schemas.microsoft.com/office/drawing/2014/main" id="{75D97267-4464-B037-6A6F-55D52FDB8487}"/>
                </a:ext>
              </a:extLst>
            </p:cNvPr>
            <p:cNvSpPr/>
            <p:nvPr userDrawn="1"/>
          </p:nvSpPr>
          <p:spPr>
            <a:xfrm>
              <a:off x="418412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Rounded Corners 9">
              <a:extLst>
                <a:ext uri="{FF2B5EF4-FFF2-40B4-BE49-F238E27FC236}">
                  <a16:creationId xmlns:a16="http://schemas.microsoft.com/office/drawing/2014/main" id="{D8B8C4C4-4ACC-0DB6-770E-4C8A47EC4813}"/>
                </a:ext>
              </a:extLst>
            </p:cNvPr>
            <p:cNvSpPr/>
            <p:nvPr userDrawn="1"/>
          </p:nvSpPr>
          <p:spPr>
            <a:xfrm>
              <a:off x="453349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9">
              <a:extLst>
                <a:ext uri="{FF2B5EF4-FFF2-40B4-BE49-F238E27FC236}">
                  <a16:creationId xmlns:a16="http://schemas.microsoft.com/office/drawing/2014/main" id="{8B32F3A5-42C5-294A-2BA3-00073AA1C10E}"/>
                </a:ext>
              </a:extLst>
            </p:cNvPr>
            <p:cNvSpPr/>
            <p:nvPr userDrawn="1"/>
          </p:nvSpPr>
          <p:spPr>
            <a:xfrm>
              <a:off x="4882870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7" name="Grafika 46">
            <a:extLst>
              <a:ext uri="{FF2B5EF4-FFF2-40B4-BE49-F238E27FC236}">
                <a16:creationId xmlns:a16="http://schemas.microsoft.com/office/drawing/2014/main" id="{568F9D52-D604-41A9-972E-D983BAB34C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7102" y="6176682"/>
            <a:ext cx="1556088" cy="587943"/>
          </a:xfrm>
          <a:prstGeom prst="rect">
            <a:avLst/>
          </a:prstGeom>
        </p:spPr>
      </p:pic>
      <p:sp>
        <p:nvSpPr>
          <p:cNvPr id="42" name="Naslov 1">
            <a:extLst>
              <a:ext uri="{FF2B5EF4-FFF2-40B4-BE49-F238E27FC236}">
                <a16:creationId xmlns:a16="http://schemas.microsoft.com/office/drawing/2014/main" id="{8E2E20BA-DA7E-4FF6-9D20-9DD9E27815EA}"/>
              </a:ext>
            </a:extLst>
          </p:cNvPr>
          <p:cNvSpPr txBox="1">
            <a:spLocks/>
          </p:cNvSpPr>
          <p:nvPr/>
        </p:nvSpPr>
        <p:spPr>
          <a:xfrm>
            <a:off x="-1083538" y="685514"/>
            <a:ext cx="10515600" cy="828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solidFill>
                  <a:srgbClr val="FC1A7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Prikaz</a:t>
            </a:r>
            <a:r>
              <a:rPr lang="hr-HR" sz="3200" b="1" dirty="0">
                <a:solidFill>
                  <a:srgbClr val="FC1A7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i</a:t>
            </a:r>
            <a:r>
              <a:rPr lang="en-US" sz="3200" b="1" dirty="0">
                <a:solidFill>
                  <a:srgbClr val="FC1A7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C1A7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analiza</a:t>
            </a:r>
            <a:r>
              <a:rPr lang="en-US" sz="3200" b="1" dirty="0">
                <a:solidFill>
                  <a:srgbClr val="FC1A7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C1A7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podataka</a:t>
            </a:r>
            <a:r>
              <a:rPr lang="hr-HR" sz="3200" b="1" dirty="0">
                <a:solidFill>
                  <a:srgbClr val="FC1A7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endParaRPr lang="en-US" sz="3200" b="1" dirty="0">
              <a:solidFill>
                <a:srgbClr val="FC1A7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3" name="TekstniOkvir 42">
            <a:extLst>
              <a:ext uri="{FF2B5EF4-FFF2-40B4-BE49-F238E27FC236}">
                <a16:creationId xmlns:a16="http://schemas.microsoft.com/office/drawing/2014/main" id="{5714D81F-9F9D-473C-8ECF-12690B7FF3AC}"/>
              </a:ext>
            </a:extLst>
          </p:cNvPr>
          <p:cNvSpPr txBox="1"/>
          <p:nvPr/>
        </p:nvSpPr>
        <p:spPr>
          <a:xfrm>
            <a:off x="467367" y="1393671"/>
            <a:ext cx="95683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8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2. </a:t>
            </a:r>
            <a:r>
              <a:rPr lang="en-US" sz="28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Utjecaj</a:t>
            </a:r>
            <a:r>
              <a:rPr lang="en-US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vrste</a:t>
            </a:r>
            <a:r>
              <a:rPr lang="en-US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tla</a:t>
            </a:r>
            <a:r>
              <a:rPr lang="en-US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na</a:t>
            </a:r>
            <a:r>
              <a:rPr lang="en-US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klijavost</a:t>
            </a:r>
            <a:r>
              <a:rPr lang="en-US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hr-HR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sjemenki </a:t>
            </a:r>
            <a:r>
              <a:rPr lang="en-US" sz="28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i</a:t>
            </a:r>
            <a:r>
              <a:rPr lang="en-US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rast</a:t>
            </a:r>
            <a:r>
              <a:rPr lang="en-US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hr-HR" sz="2800" b="1" dirty="0">
                <a:latin typeface="+mn-lt"/>
              </a:rPr>
              <a:t>biljaka</a:t>
            </a:r>
            <a:endParaRPr lang="hr-HR" sz="2800" b="1" dirty="0"/>
          </a:p>
          <a:p>
            <a:pPr algn="ctr"/>
            <a:endParaRPr lang="hr-HR" sz="2800" b="1" dirty="0"/>
          </a:p>
        </p:txBody>
      </p:sp>
      <p:graphicFrame>
        <p:nvGraphicFramePr>
          <p:cNvPr id="45" name="Tablica 44">
            <a:extLst>
              <a:ext uri="{FF2B5EF4-FFF2-40B4-BE49-F238E27FC236}">
                <a16:creationId xmlns:a16="http://schemas.microsoft.com/office/drawing/2014/main" id="{3B23CE66-3156-45E3-BF37-82B87A489D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824210"/>
              </p:ext>
            </p:extLst>
          </p:nvPr>
        </p:nvGraphicFramePr>
        <p:xfrm>
          <a:off x="1215153" y="2258693"/>
          <a:ext cx="9708075" cy="4351580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095545">
                  <a:extLst>
                    <a:ext uri="{9D8B030D-6E8A-4147-A177-3AD203B41FA5}">
                      <a16:colId xmlns:a16="http://schemas.microsoft.com/office/drawing/2014/main" val="3758356901"/>
                    </a:ext>
                  </a:extLst>
                </a:gridCol>
                <a:gridCol w="3044024">
                  <a:extLst>
                    <a:ext uri="{9D8B030D-6E8A-4147-A177-3AD203B41FA5}">
                      <a16:colId xmlns:a16="http://schemas.microsoft.com/office/drawing/2014/main" val="254583846"/>
                    </a:ext>
                  </a:extLst>
                </a:gridCol>
                <a:gridCol w="2284253">
                  <a:extLst>
                    <a:ext uri="{9D8B030D-6E8A-4147-A177-3AD203B41FA5}">
                      <a16:colId xmlns:a16="http://schemas.microsoft.com/office/drawing/2014/main" val="2683098608"/>
                    </a:ext>
                  </a:extLst>
                </a:gridCol>
                <a:gridCol w="2284253">
                  <a:extLst>
                    <a:ext uri="{9D8B030D-6E8A-4147-A177-3AD203B41FA5}">
                      <a16:colId xmlns:a16="http://schemas.microsoft.com/office/drawing/2014/main" val="2566921968"/>
                    </a:ext>
                  </a:extLst>
                </a:gridCol>
              </a:tblGrid>
              <a:tr h="4351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b="1" dirty="0">
                          <a:solidFill>
                            <a:schemeClr val="tx1"/>
                          </a:solidFill>
                          <a:effectLst/>
                        </a:rPr>
                        <a:t>Oznaka uzorka</a:t>
                      </a:r>
                      <a:endParaRPr lang="hr-HR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b="1" dirty="0">
                          <a:solidFill>
                            <a:srgbClr val="000000"/>
                          </a:solidFill>
                          <a:effectLst/>
                        </a:rPr>
                        <a:t>Uzorak tla</a:t>
                      </a:r>
                      <a:endParaRPr lang="hr-H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b="1">
                          <a:solidFill>
                            <a:srgbClr val="000000"/>
                          </a:solidFill>
                          <a:effectLst/>
                        </a:rPr>
                        <a:t>Posijana biljka</a:t>
                      </a:r>
                      <a:endParaRPr lang="hr-HR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b="1" dirty="0">
                          <a:solidFill>
                            <a:srgbClr val="000000"/>
                          </a:solidFill>
                          <a:effectLst/>
                        </a:rPr>
                        <a:t>Početak klijanja</a:t>
                      </a:r>
                      <a:endParaRPr lang="hr-H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4494119"/>
                  </a:ext>
                </a:extLst>
              </a:tr>
              <a:tr h="435158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rgbClr val="000000"/>
                          </a:solidFill>
                          <a:effectLst/>
                        </a:rPr>
                        <a:t>       P - g</a:t>
                      </a:r>
                      <a:endParaRPr lang="hr-H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rgbClr val="000000"/>
                          </a:solidFill>
                          <a:effectLst/>
                        </a:rPr>
                        <a:t>pijesak</a:t>
                      </a:r>
                      <a:endParaRPr lang="hr-H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 </a:t>
                      </a:r>
                      <a:endParaRPr lang="hr-H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b="1" dirty="0">
                          <a:solidFill>
                            <a:srgbClr val="000000"/>
                          </a:solidFill>
                          <a:effectLst/>
                        </a:rPr>
                        <a:t>7. dan</a:t>
                      </a:r>
                      <a:endParaRPr lang="hr-HR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57742973"/>
                  </a:ext>
                </a:extLst>
              </a:tr>
              <a:tr h="435158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rgbClr val="000000"/>
                          </a:solidFill>
                          <a:effectLst/>
                        </a:rPr>
                        <a:t>       I – g</a:t>
                      </a:r>
                      <a:endParaRPr lang="hr-H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rgbClr val="000000"/>
                          </a:solidFill>
                          <a:effectLst/>
                        </a:rPr>
                        <a:t>ilovača</a:t>
                      </a:r>
                      <a:endParaRPr lang="hr-H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solidFill>
                            <a:srgbClr val="000000"/>
                          </a:solidFill>
                          <a:effectLst/>
                        </a:rPr>
                        <a:t>grah</a:t>
                      </a:r>
                      <a:endParaRPr lang="hr-HR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b="1" dirty="0">
                          <a:solidFill>
                            <a:srgbClr val="000000"/>
                          </a:solidFill>
                          <a:effectLst/>
                        </a:rPr>
                        <a:t>7. dan</a:t>
                      </a:r>
                      <a:endParaRPr lang="hr-HR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90153208"/>
                  </a:ext>
                </a:extLst>
              </a:tr>
              <a:tr h="4351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rgbClr val="000000"/>
                          </a:solidFill>
                          <a:effectLst/>
                        </a:rPr>
                        <a:t>G - g</a:t>
                      </a:r>
                      <a:endParaRPr lang="hr-H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rgbClr val="000000"/>
                          </a:solidFill>
                          <a:effectLst/>
                        </a:rPr>
                        <a:t>glina</a:t>
                      </a:r>
                      <a:endParaRPr lang="hr-H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effectLst/>
                        </a:rPr>
                        <a:t> </a:t>
                      </a:r>
                      <a:endParaRPr lang="hr-HR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b="1" dirty="0">
                          <a:solidFill>
                            <a:srgbClr val="000000"/>
                          </a:solidFill>
                          <a:effectLst/>
                        </a:rPr>
                        <a:t>7. dan</a:t>
                      </a:r>
                      <a:endParaRPr lang="hr-HR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5327589"/>
                  </a:ext>
                </a:extLst>
              </a:tr>
              <a:tr h="4351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chemeClr val="tx1"/>
                          </a:solidFill>
                          <a:effectLst/>
                        </a:rPr>
                        <a:t>P - r</a:t>
                      </a:r>
                      <a:endParaRPr lang="hr-HR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pijesak</a:t>
                      </a:r>
                      <a:endParaRPr lang="hr-H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effectLst/>
                        </a:rPr>
                        <a:t> </a:t>
                      </a:r>
                      <a:endParaRPr lang="hr-HR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b="1" dirty="0">
                          <a:effectLst/>
                        </a:rPr>
                        <a:t>7. dan</a:t>
                      </a:r>
                      <a:endParaRPr lang="hr-HR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979846"/>
                  </a:ext>
                </a:extLst>
              </a:tr>
              <a:tr h="4351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chemeClr val="tx1"/>
                          </a:solidFill>
                          <a:effectLst/>
                        </a:rPr>
                        <a:t>I - r</a:t>
                      </a:r>
                      <a:endParaRPr lang="hr-HR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ilovača</a:t>
                      </a:r>
                      <a:endParaRPr lang="hr-H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rajčica</a:t>
                      </a:r>
                      <a:endParaRPr lang="hr-H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b="1" dirty="0">
                          <a:effectLst/>
                        </a:rPr>
                        <a:t>7. dan</a:t>
                      </a:r>
                      <a:endParaRPr lang="hr-HR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6148557"/>
                  </a:ext>
                </a:extLst>
              </a:tr>
              <a:tr h="4351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chemeClr val="tx1"/>
                          </a:solidFill>
                          <a:effectLst/>
                        </a:rPr>
                        <a:t>G - r</a:t>
                      </a:r>
                      <a:endParaRPr lang="hr-HR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glina</a:t>
                      </a:r>
                      <a:endParaRPr lang="hr-H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 </a:t>
                      </a:r>
                      <a:endParaRPr lang="hr-H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b="1" dirty="0">
                          <a:effectLst/>
                        </a:rPr>
                        <a:t>7. dan</a:t>
                      </a:r>
                      <a:endParaRPr lang="hr-HR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0372103"/>
                  </a:ext>
                </a:extLst>
              </a:tr>
              <a:tr h="4351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rgbClr val="000000"/>
                          </a:solidFill>
                          <a:effectLst/>
                        </a:rPr>
                        <a:t>P - p</a:t>
                      </a:r>
                      <a:endParaRPr lang="hr-H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rgbClr val="000000"/>
                          </a:solidFill>
                          <a:effectLst/>
                        </a:rPr>
                        <a:t>pijesak</a:t>
                      </a:r>
                      <a:endParaRPr lang="hr-H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effectLst/>
                        </a:rPr>
                        <a:t> </a:t>
                      </a:r>
                      <a:endParaRPr lang="hr-HR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b="1" dirty="0">
                          <a:solidFill>
                            <a:srgbClr val="000000"/>
                          </a:solidFill>
                          <a:effectLst/>
                        </a:rPr>
                        <a:t>5. dan</a:t>
                      </a:r>
                      <a:endParaRPr lang="hr-HR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0418378"/>
                  </a:ext>
                </a:extLst>
              </a:tr>
              <a:tr h="4351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rgbClr val="000000"/>
                          </a:solidFill>
                          <a:effectLst/>
                        </a:rPr>
                        <a:t>I - p</a:t>
                      </a:r>
                      <a:endParaRPr lang="hr-H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rgbClr val="000000"/>
                          </a:solidFill>
                          <a:effectLst/>
                        </a:rPr>
                        <a:t>ilovača</a:t>
                      </a:r>
                      <a:endParaRPr lang="hr-H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solidFill>
                            <a:srgbClr val="000000"/>
                          </a:solidFill>
                          <a:effectLst/>
                        </a:rPr>
                        <a:t>pšenica</a:t>
                      </a:r>
                      <a:endParaRPr lang="hr-HR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b="1" dirty="0">
                          <a:solidFill>
                            <a:srgbClr val="000000"/>
                          </a:solidFill>
                          <a:effectLst/>
                        </a:rPr>
                        <a:t>5. dan</a:t>
                      </a:r>
                      <a:endParaRPr lang="hr-HR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4778529"/>
                  </a:ext>
                </a:extLst>
              </a:tr>
              <a:tr h="4351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rgbClr val="000000"/>
                          </a:solidFill>
                          <a:effectLst/>
                        </a:rPr>
                        <a:t>G - p</a:t>
                      </a:r>
                      <a:endParaRPr lang="hr-H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rgbClr val="000000"/>
                          </a:solidFill>
                          <a:effectLst/>
                        </a:rPr>
                        <a:t>glina</a:t>
                      </a:r>
                      <a:endParaRPr lang="hr-H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 </a:t>
                      </a:r>
                      <a:endParaRPr lang="hr-H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b="1" dirty="0">
                          <a:solidFill>
                            <a:srgbClr val="000000"/>
                          </a:solidFill>
                          <a:effectLst/>
                        </a:rPr>
                        <a:t>5. dan</a:t>
                      </a:r>
                      <a:endParaRPr lang="hr-HR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7176704"/>
                  </a:ext>
                </a:extLst>
              </a:tr>
            </a:tbl>
          </a:graphicData>
        </a:graphic>
      </p:graphicFrame>
      <p:sp>
        <p:nvSpPr>
          <p:cNvPr id="49" name="TekstniOkvir 48">
            <a:extLst>
              <a:ext uri="{FF2B5EF4-FFF2-40B4-BE49-F238E27FC236}">
                <a16:creationId xmlns:a16="http://schemas.microsoft.com/office/drawing/2014/main" id="{3F341C7A-122B-4C91-B9B8-9E365F3C31EA}"/>
              </a:ext>
            </a:extLst>
          </p:cNvPr>
          <p:cNvSpPr txBox="1"/>
          <p:nvPr/>
        </p:nvSpPr>
        <p:spPr>
          <a:xfrm>
            <a:off x="1268772" y="1919675"/>
            <a:ext cx="5856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sr-Latn-RS" sz="1800" b="1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Tablica </a:t>
            </a:r>
            <a:r>
              <a:rPr kumimoji="0" lang="hr-HR" altLang="sr-Latn-RS" sz="1800" b="1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kumimoji="0" lang="en-US" altLang="sr-Latn-RS" sz="1800" b="1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hr-HR" altLang="sr-Latn-RS" sz="180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Početak klijanja sjemenki u različitim uzorcima tla</a:t>
            </a:r>
            <a:endParaRPr kumimoji="0" lang="en-US" altLang="sr-Latn-RS" sz="180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65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3A9D6FB-309B-57E1-405A-DD17542610A4}"/>
              </a:ext>
            </a:extLst>
          </p:cNvPr>
          <p:cNvGrpSpPr/>
          <p:nvPr/>
        </p:nvGrpSpPr>
        <p:grpSpPr>
          <a:xfrm rot="5400000">
            <a:off x="10938551" y="3890698"/>
            <a:ext cx="1106116" cy="746346"/>
            <a:chOff x="3485387" y="4929030"/>
            <a:chExt cx="1548432" cy="1044796"/>
          </a:xfrm>
          <a:solidFill>
            <a:schemeClr val="tx2"/>
          </a:solidFill>
        </p:grpSpPr>
        <p:sp>
          <p:nvSpPr>
            <p:cNvPr id="13" name="Rectangle: Rounded Corners 9">
              <a:extLst>
                <a:ext uri="{FF2B5EF4-FFF2-40B4-BE49-F238E27FC236}">
                  <a16:creationId xmlns:a16="http://schemas.microsoft.com/office/drawing/2014/main" id="{2E427DE9-1458-60BB-27D7-201B469C8717}"/>
                </a:ext>
              </a:extLst>
            </p:cNvPr>
            <p:cNvSpPr/>
            <p:nvPr userDrawn="1"/>
          </p:nvSpPr>
          <p:spPr>
            <a:xfrm>
              <a:off x="3485387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9">
              <a:extLst>
                <a:ext uri="{FF2B5EF4-FFF2-40B4-BE49-F238E27FC236}">
                  <a16:creationId xmlns:a16="http://schemas.microsoft.com/office/drawing/2014/main" id="{5DF1BFCB-E4A1-8CEF-0343-FB673AE59C4C}"/>
                </a:ext>
              </a:extLst>
            </p:cNvPr>
            <p:cNvSpPr/>
            <p:nvPr userDrawn="1"/>
          </p:nvSpPr>
          <p:spPr>
            <a:xfrm>
              <a:off x="3834758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9">
              <a:extLst>
                <a:ext uri="{FF2B5EF4-FFF2-40B4-BE49-F238E27FC236}">
                  <a16:creationId xmlns:a16="http://schemas.microsoft.com/office/drawing/2014/main" id="{6B37513A-7BF1-22E4-2A32-29002131EFE5}"/>
                </a:ext>
              </a:extLst>
            </p:cNvPr>
            <p:cNvSpPr/>
            <p:nvPr userDrawn="1"/>
          </p:nvSpPr>
          <p:spPr>
            <a:xfrm>
              <a:off x="418412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9">
              <a:extLst>
                <a:ext uri="{FF2B5EF4-FFF2-40B4-BE49-F238E27FC236}">
                  <a16:creationId xmlns:a16="http://schemas.microsoft.com/office/drawing/2014/main" id="{76D2D2EF-0230-5BD1-EAE6-0FD1CC2712EA}"/>
                </a:ext>
              </a:extLst>
            </p:cNvPr>
            <p:cNvSpPr/>
            <p:nvPr userDrawn="1"/>
          </p:nvSpPr>
          <p:spPr>
            <a:xfrm>
              <a:off x="453349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9">
              <a:extLst>
                <a:ext uri="{FF2B5EF4-FFF2-40B4-BE49-F238E27FC236}">
                  <a16:creationId xmlns:a16="http://schemas.microsoft.com/office/drawing/2014/main" id="{407FAB53-0AD1-E4BF-2383-FA9955CCBCFC}"/>
                </a:ext>
              </a:extLst>
            </p:cNvPr>
            <p:cNvSpPr/>
            <p:nvPr userDrawn="1"/>
          </p:nvSpPr>
          <p:spPr>
            <a:xfrm>
              <a:off x="4882870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9">
              <a:extLst>
                <a:ext uri="{FF2B5EF4-FFF2-40B4-BE49-F238E27FC236}">
                  <a16:creationId xmlns:a16="http://schemas.microsoft.com/office/drawing/2014/main" id="{A6419950-D3F1-37AD-91C5-96709D908737}"/>
                </a:ext>
              </a:extLst>
            </p:cNvPr>
            <p:cNvSpPr/>
            <p:nvPr userDrawn="1"/>
          </p:nvSpPr>
          <p:spPr>
            <a:xfrm>
              <a:off x="3485387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9">
              <a:extLst>
                <a:ext uri="{FF2B5EF4-FFF2-40B4-BE49-F238E27FC236}">
                  <a16:creationId xmlns:a16="http://schemas.microsoft.com/office/drawing/2014/main" id="{EB66C3B5-9DEF-500A-D932-EC7A7EE19ECE}"/>
                </a:ext>
              </a:extLst>
            </p:cNvPr>
            <p:cNvSpPr/>
            <p:nvPr userDrawn="1"/>
          </p:nvSpPr>
          <p:spPr>
            <a:xfrm>
              <a:off x="3834758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9">
              <a:extLst>
                <a:ext uri="{FF2B5EF4-FFF2-40B4-BE49-F238E27FC236}">
                  <a16:creationId xmlns:a16="http://schemas.microsoft.com/office/drawing/2014/main" id="{9DC31337-18BF-817E-5C3F-F360459B918E}"/>
                </a:ext>
              </a:extLst>
            </p:cNvPr>
            <p:cNvSpPr/>
            <p:nvPr userDrawn="1"/>
          </p:nvSpPr>
          <p:spPr>
            <a:xfrm>
              <a:off x="418412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9">
              <a:extLst>
                <a:ext uri="{FF2B5EF4-FFF2-40B4-BE49-F238E27FC236}">
                  <a16:creationId xmlns:a16="http://schemas.microsoft.com/office/drawing/2014/main" id="{3948458F-C634-6EC0-D249-08026373CB2C}"/>
                </a:ext>
              </a:extLst>
            </p:cNvPr>
            <p:cNvSpPr/>
            <p:nvPr userDrawn="1"/>
          </p:nvSpPr>
          <p:spPr>
            <a:xfrm>
              <a:off x="453349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9">
              <a:extLst>
                <a:ext uri="{FF2B5EF4-FFF2-40B4-BE49-F238E27FC236}">
                  <a16:creationId xmlns:a16="http://schemas.microsoft.com/office/drawing/2014/main" id="{FF5923EC-B7CD-6973-F377-13CAD1C6B48D}"/>
                </a:ext>
              </a:extLst>
            </p:cNvPr>
            <p:cNvSpPr/>
            <p:nvPr userDrawn="1"/>
          </p:nvSpPr>
          <p:spPr>
            <a:xfrm>
              <a:off x="4882870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9">
              <a:extLst>
                <a:ext uri="{FF2B5EF4-FFF2-40B4-BE49-F238E27FC236}">
                  <a16:creationId xmlns:a16="http://schemas.microsoft.com/office/drawing/2014/main" id="{49AFD0C4-8A6A-35EA-93D0-008C834FDB34}"/>
                </a:ext>
              </a:extLst>
            </p:cNvPr>
            <p:cNvSpPr/>
            <p:nvPr userDrawn="1"/>
          </p:nvSpPr>
          <p:spPr>
            <a:xfrm>
              <a:off x="3485387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9">
              <a:extLst>
                <a:ext uri="{FF2B5EF4-FFF2-40B4-BE49-F238E27FC236}">
                  <a16:creationId xmlns:a16="http://schemas.microsoft.com/office/drawing/2014/main" id="{75CE58DF-19DF-260E-AF9F-E7FADEA2FCF4}"/>
                </a:ext>
              </a:extLst>
            </p:cNvPr>
            <p:cNvSpPr/>
            <p:nvPr userDrawn="1"/>
          </p:nvSpPr>
          <p:spPr>
            <a:xfrm>
              <a:off x="3834758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9">
              <a:extLst>
                <a:ext uri="{FF2B5EF4-FFF2-40B4-BE49-F238E27FC236}">
                  <a16:creationId xmlns:a16="http://schemas.microsoft.com/office/drawing/2014/main" id="{18D48140-E023-FFF3-4883-825911786E40}"/>
                </a:ext>
              </a:extLst>
            </p:cNvPr>
            <p:cNvSpPr/>
            <p:nvPr userDrawn="1"/>
          </p:nvSpPr>
          <p:spPr>
            <a:xfrm>
              <a:off x="418412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9">
              <a:extLst>
                <a:ext uri="{FF2B5EF4-FFF2-40B4-BE49-F238E27FC236}">
                  <a16:creationId xmlns:a16="http://schemas.microsoft.com/office/drawing/2014/main" id="{5BC179DC-6EFA-FC41-A47C-9C2321BDB710}"/>
                </a:ext>
              </a:extLst>
            </p:cNvPr>
            <p:cNvSpPr/>
            <p:nvPr userDrawn="1"/>
          </p:nvSpPr>
          <p:spPr>
            <a:xfrm>
              <a:off x="453349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9">
              <a:extLst>
                <a:ext uri="{FF2B5EF4-FFF2-40B4-BE49-F238E27FC236}">
                  <a16:creationId xmlns:a16="http://schemas.microsoft.com/office/drawing/2014/main" id="{E26666E5-E6EA-0DF2-81B2-A199845FE392}"/>
                </a:ext>
              </a:extLst>
            </p:cNvPr>
            <p:cNvSpPr/>
            <p:nvPr userDrawn="1"/>
          </p:nvSpPr>
          <p:spPr>
            <a:xfrm>
              <a:off x="4882870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9">
              <a:extLst>
                <a:ext uri="{FF2B5EF4-FFF2-40B4-BE49-F238E27FC236}">
                  <a16:creationId xmlns:a16="http://schemas.microsoft.com/office/drawing/2014/main" id="{4D8E2B0E-1B84-506A-FDEC-04E6292DE11B}"/>
                </a:ext>
              </a:extLst>
            </p:cNvPr>
            <p:cNvSpPr/>
            <p:nvPr userDrawn="1"/>
          </p:nvSpPr>
          <p:spPr>
            <a:xfrm>
              <a:off x="3485387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9">
              <a:extLst>
                <a:ext uri="{FF2B5EF4-FFF2-40B4-BE49-F238E27FC236}">
                  <a16:creationId xmlns:a16="http://schemas.microsoft.com/office/drawing/2014/main" id="{8760AD9F-D5D0-4CC8-3174-B6647970ED87}"/>
                </a:ext>
              </a:extLst>
            </p:cNvPr>
            <p:cNvSpPr/>
            <p:nvPr userDrawn="1"/>
          </p:nvSpPr>
          <p:spPr>
            <a:xfrm>
              <a:off x="3834758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9">
              <a:extLst>
                <a:ext uri="{FF2B5EF4-FFF2-40B4-BE49-F238E27FC236}">
                  <a16:creationId xmlns:a16="http://schemas.microsoft.com/office/drawing/2014/main" id="{DB8ED1B1-1199-CE79-420D-60630A8FBAD7}"/>
                </a:ext>
              </a:extLst>
            </p:cNvPr>
            <p:cNvSpPr/>
            <p:nvPr userDrawn="1"/>
          </p:nvSpPr>
          <p:spPr>
            <a:xfrm>
              <a:off x="418412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: Rounded Corners 9">
              <a:extLst>
                <a:ext uri="{FF2B5EF4-FFF2-40B4-BE49-F238E27FC236}">
                  <a16:creationId xmlns:a16="http://schemas.microsoft.com/office/drawing/2014/main" id="{03177ED7-10BE-4926-6B6F-C57AF5505224}"/>
                </a:ext>
              </a:extLst>
            </p:cNvPr>
            <p:cNvSpPr/>
            <p:nvPr userDrawn="1"/>
          </p:nvSpPr>
          <p:spPr>
            <a:xfrm>
              <a:off x="453349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9">
              <a:extLst>
                <a:ext uri="{FF2B5EF4-FFF2-40B4-BE49-F238E27FC236}">
                  <a16:creationId xmlns:a16="http://schemas.microsoft.com/office/drawing/2014/main" id="{6113A7A0-92A7-10B3-8E86-1F7ED8714A00}"/>
                </a:ext>
              </a:extLst>
            </p:cNvPr>
            <p:cNvSpPr/>
            <p:nvPr userDrawn="1"/>
          </p:nvSpPr>
          <p:spPr>
            <a:xfrm>
              <a:off x="4882870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Freeform 15">
            <a:extLst>
              <a:ext uri="{FF2B5EF4-FFF2-40B4-BE49-F238E27FC236}">
                <a16:creationId xmlns:a16="http://schemas.microsoft.com/office/drawing/2014/main" id="{296C1B67-A7EE-6D91-AAC2-12E08E963198}"/>
              </a:ext>
            </a:extLst>
          </p:cNvPr>
          <p:cNvSpPr/>
          <p:nvPr/>
        </p:nvSpPr>
        <p:spPr>
          <a:xfrm>
            <a:off x="10100427" y="4545115"/>
            <a:ext cx="2673431" cy="2312885"/>
          </a:xfrm>
          <a:custGeom>
            <a:avLst/>
            <a:gdLst>
              <a:gd name="connsiteX0" fmla="*/ 5723683 w 5723684"/>
              <a:gd name="connsiteY0" fmla="*/ 2861803 h 4951774"/>
              <a:gd name="connsiteX1" fmla="*/ 5723684 w 5723684"/>
              <a:gd name="connsiteY1" fmla="*/ 2861842 h 4951774"/>
              <a:gd name="connsiteX2" fmla="*/ 5723683 w 5723684"/>
              <a:gd name="connsiteY2" fmla="*/ 2951847 h 4951774"/>
              <a:gd name="connsiteX3" fmla="*/ 2861842 w 5723684"/>
              <a:gd name="connsiteY3" fmla="*/ 0 h 4951774"/>
              <a:gd name="connsiteX4" fmla="*/ 4461925 w 5723684"/>
              <a:gd name="connsiteY4" fmla="*/ 488758 h 4951774"/>
              <a:gd name="connsiteX5" fmla="*/ 4518578 w 5723684"/>
              <a:gd name="connsiteY5" fmla="*/ 531122 h 4951774"/>
              <a:gd name="connsiteX6" fmla="*/ 4518578 w 5723684"/>
              <a:gd name="connsiteY6" fmla="*/ 4951774 h 4951774"/>
              <a:gd name="connsiteX7" fmla="*/ 816674 w 5723684"/>
              <a:gd name="connsiteY7" fmla="*/ 4951774 h 4951774"/>
              <a:gd name="connsiteX8" fmla="*/ 653506 w 5723684"/>
              <a:gd name="connsiteY8" fmla="*/ 4772244 h 4951774"/>
              <a:gd name="connsiteX9" fmla="*/ 0 w 5723684"/>
              <a:gd name="connsiteY9" fmla="*/ 2951846 h 4951774"/>
              <a:gd name="connsiteX10" fmla="*/ 0 w 5723684"/>
              <a:gd name="connsiteY10" fmla="*/ 2861842 h 4951774"/>
              <a:gd name="connsiteX11" fmla="*/ 2861842 w 5723684"/>
              <a:gd name="connsiteY11" fmla="*/ 0 h 495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23684" h="4951774">
                <a:moveTo>
                  <a:pt x="5723683" y="2861803"/>
                </a:moveTo>
                <a:lnTo>
                  <a:pt x="5723684" y="2861842"/>
                </a:lnTo>
                <a:cubicBezTo>
                  <a:pt x="5723684" y="2891844"/>
                  <a:pt x="5723683" y="2921845"/>
                  <a:pt x="5723683" y="2951847"/>
                </a:cubicBezTo>
                <a:close/>
                <a:moveTo>
                  <a:pt x="2861842" y="0"/>
                </a:moveTo>
                <a:cubicBezTo>
                  <a:pt x="3454549" y="0"/>
                  <a:pt x="4005172" y="180182"/>
                  <a:pt x="4461925" y="488758"/>
                </a:cubicBezTo>
                <a:lnTo>
                  <a:pt x="4518578" y="531122"/>
                </a:lnTo>
                <a:lnTo>
                  <a:pt x="4518578" y="4951774"/>
                </a:lnTo>
                <a:lnTo>
                  <a:pt x="816674" y="4951774"/>
                </a:lnTo>
                <a:lnTo>
                  <a:pt x="653506" y="4772244"/>
                </a:lnTo>
                <a:cubicBezTo>
                  <a:pt x="245247" y="4277549"/>
                  <a:pt x="0" y="3643338"/>
                  <a:pt x="0" y="2951846"/>
                </a:cubicBezTo>
                <a:lnTo>
                  <a:pt x="0" y="2861842"/>
                </a:lnTo>
                <a:cubicBezTo>
                  <a:pt x="0" y="1281290"/>
                  <a:pt x="1281290" y="0"/>
                  <a:pt x="2861842" y="0"/>
                </a:cubicBezTo>
                <a:close/>
              </a:path>
            </a:pathLst>
          </a:custGeom>
          <a:solidFill>
            <a:srgbClr val="FC1A70"/>
          </a:solidFill>
          <a:ln>
            <a:noFill/>
          </a:ln>
          <a:effectLst>
            <a:outerShdw blurRad="279400" dist="190500" dir="2700000" sx="97000" sy="97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0" name="Grafika 39">
            <a:extLst>
              <a:ext uri="{FF2B5EF4-FFF2-40B4-BE49-F238E27FC236}">
                <a16:creationId xmlns:a16="http://schemas.microsoft.com/office/drawing/2014/main" id="{FED9F847-70DF-4441-A946-68B992EEA9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7102" y="6176682"/>
            <a:ext cx="1556088" cy="587943"/>
          </a:xfrm>
          <a:prstGeom prst="rect">
            <a:avLst/>
          </a:prstGeom>
        </p:spPr>
      </p:pic>
      <p:graphicFrame>
        <p:nvGraphicFramePr>
          <p:cNvPr id="33" name="Grafikon 32">
            <a:extLst>
              <a:ext uri="{FF2B5EF4-FFF2-40B4-BE49-F238E27FC236}">
                <a16:creationId xmlns:a16="http://schemas.microsoft.com/office/drawing/2014/main" id="{A0BBF31F-4217-4E93-8024-6537460F9A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1399963"/>
              </p:ext>
            </p:extLst>
          </p:nvPr>
        </p:nvGraphicFramePr>
        <p:xfrm>
          <a:off x="1549985" y="1460341"/>
          <a:ext cx="8550442" cy="3691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6" name="Rectangle 1">
            <a:extLst>
              <a:ext uri="{FF2B5EF4-FFF2-40B4-BE49-F238E27FC236}">
                <a16:creationId xmlns:a16="http://schemas.microsoft.com/office/drawing/2014/main" id="{36DFD052-740A-49B4-8C53-3724DE501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9560" y="5653277"/>
            <a:ext cx="81068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sr-Latn-RS" sz="1400" b="1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Slika</a:t>
            </a:r>
            <a:r>
              <a:rPr kumimoji="0" lang="en-US" altLang="sr-Latn-RS" sz="1400" b="1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</a:t>
            </a:r>
            <a:r>
              <a:rPr kumimoji="0" lang="hr-HR" altLang="sr-Latn-RS" sz="1400" b="1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1</a:t>
            </a:r>
            <a:r>
              <a:rPr kumimoji="0" lang="en-US" altLang="sr-Latn-RS" sz="14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</a:t>
            </a:r>
            <a:r>
              <a:rPr kumimoji="0" lang="en-US" altLang="sr-Latn-RS" sz="14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Posto</a:t>
            </a:r>
            <a:r>
              <a:rPr kumimoji="0" lang="hr-HR" altLang="sr-Latn-RS" sz="14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t</a:t>
            </a:r>
            <a:r>
              <a:rPr kumimoji="0" lang="en-US" altLang="sr-Latn-RS" sz="14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ak</a:t>
            </a:r>
            <a:r>
              <a:rPr kumimoji="0" lang="en-US" altLang="sr-Latn-RS" sz="14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</a:t>
            </a:r>
            <a:r>
              <a:rPr kumimoji="0" lang="en-US" altLang="sr-Latn-RS" sz="14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klijavosti</a:t>
            </a:r>
            <a:r>
              <a:rPr kumimoji="0" lang="en-US" altLang="sr-Latn-RS" sz="14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</a:t>
            </a:r>
            <a:r>
              <a:rPr kumimoji="0" lang="en-US" altLang="sr-Latn-RS" sz="14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sjemenki</a:t>
            </a:r>
            <a:r>
              <a:rPr kumimoji="0" lang="en-US" altLang="sr-Latn-RS" sz="14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</a:t>
            </a:r>
            <a:r>
              <a:rPr kumimoji="0" lang="en-US" altLang="sr-Latn-RS" sz="14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graha</a:t>
            </a:r>
            <a:r>
              <a:rPr kumimoji="0" lang="en-US" altLang="sr-Latn-RS" sz="14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, </a:t>
            </a:r>
            <a:r>
              <a:rPr kumimoji="0" lang="en-US" altLang="sr-Latn-RS" sz="14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pšenice</a:t>
            </a:r>
            <a:r>
              <a:rPr kumimoji="0" lang="en-US" altLang="sr-Latn-RS" sz="14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</a:t>
            </a:r>
            <a:r>
              <a:rPr kumimoji="0" lang="hr-HR" altLang="sr-Latn-RS" sz="14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i</a:t>
            </a:r>
            <a:r>
              <a:rPr kumimoji="0" lang="en-US" altLang="sr-Latn-RS" sz="14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</a:t>
            </a:r>
            <a:r>
              <a:rPr kumimoji="0" lang="en-US" altLang="sr-Latn-RS" sz="14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rajčice</a:t>
            </a:r>
            <a:r>
              <a:rPr kumimoji="0" lang="en-US" altLang="sr-Latn-RS" sz="14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u </a:t>
            </a:r>
            <a:r>
              <a:rPr kumimoji="0" lang="en-US" altLang="sr-Latn-RS" sz="14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uzorcima</a:t>
            </a:r>
            <a:r>
              <a:rPr kumimoji="0" lang="en-US" altLang="sr-Latn-RS" sz="14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</a:t>
            </a:r>
            <a:r>
              <a:rPr kumimoji="0" lang="en-US" altLang="sr-Latn-RS" sz="14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tla</a:t>
            </a:r>
            <a:r>
              <a:rPr kumimoji="0" lang="en-US" altLang="sr-Latn-RS" sz="14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(</a:t>
            </a:r>
            <a:r>
              <a:rPr kumimoji="0" lang="en-US" altLang="sr-Latn-RS" sz="14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ilovasto</a:t>
            </a:r>
            <a:r>
              <a:rPr kumimoji="0" lang="en-US" altLang="sr-Latn-RS" sz="14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, </a:t>
            </a:r>
            <a:r>
              <a:rPr kumimoji="0" lang="en-US" altLang="sr-Latn-RS" sz="14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pjeskovito</a:t>
            </a:r>
            <a:r>
              <a:rPr kumimoji="0" lang="en-US" altLang="sr-Latn-RS" sz="14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</a:t>
            </a:r>
            <a:r>
              <a:rPr kumimoji="0" lang="hr-HR" altLang="sr-Latn-RS" sz="14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i</a:t>
            </a:r>
            <a:r>
              <a:rPr kumimoji="0" lang="en-US" altLang="sr-Latn-RS" sz="14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</a:t>
            </a:r>
            <a:r>
              <a:rPr kumimoji="0" lang="en-US" altLang="sr-Latn-RS" sz="14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glinasto</a:t>
            </a:r>
            <a:r>
              <a:rPr kumimoji="0" lang="en-US" altLang="sr-Latn-RS" sz="14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</a:t>
            </a:r>
            <a:r>
              <a:rPr kumimoji="0" lang="en-US" altLang="sr-Latn-RS" sz="14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tlo</a:t>
            </a:r>
            <a:r>
              <a:rPr kumimoji="0" lang="en-US" altLang="sr-Latn-RS" sz="14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) </a:t>
            </a:r>
            <a:r>
              <a:rPr kumimoji="0" lang="en-US" altLang="sr-Latn-RS" sz="14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iz</a:t>
            </a:r>
            <a:r>
              <a:rPr kumimoji="0" lang="en-US" altLang="sr-Latn-RS" sz="14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</a:t>
            </a:r>
            <a:r>
              <a:rPr kumimoji="0" lang="en-US" altLang="sr-Latn-RS" sz="14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porječja</a:t>
            </a:r>
            <a:r>
              <a:rPr kumimoji="0" lang="en-US" altLang="sr-Latn-RS" sz="14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</a:t>
            </a:r>
            <a:r>
              <a:rPr kumimoji="0" lang="en-US" altLang="sr-Latn-RS" sz="14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Cetine</a:t>
            </a:r>
            <a:endParaRPr kumimoji="0" lang="en-US" altLang="sr-Latn-RS" sz="1400" i="0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4" name="TekstniOkvir 33">
            <a:extLst>
              <a:ext uri="{FF2B5EF4-FFF2-40B4-BE49-F238E27FC236}">
                <a16:creationId xmlns:a16="http://schemas.microsoft.com/office/drawing/2014/main" id="{ACBFDFB6-DF70-4C7C-9D72-A53D451764CF}"/>
              </a:ext>
            </a:extLst>
          </p:cNvPr>
          <p:cNvSpPr txBox="1"/>
          <p:nvPr/>
        </p:nvSpPr>
        <p:spPr>
          <a:xfrm>
            <a:off x="3961813" y="681503"/>
            <a:ext cx="4268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Poppins" panose="00000500000000000000" pitchFamily="2" charset="0"/>
                <a:cs typeface="Poppins" panose="00000500000000000000" pitchFamily="2" charset="0"/>
              </a:rPr>
              <a:t>Klijavost sjemenki</a:t>
            </a:r>
          </a:p>
        </p:txBody>
      </p:sp>
    </p:spTree>
    <p:extLst>
      <p:ext uri="{BB962C8B-B14F-4D97-AF65-F5344CB8AC3E}">
        <p14:creationId xmlns:p14="http://schemas.microsoft.com/office/powerpoint/2010/main" val="28536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B5FE6F2-15A5-2914-7677-BC749271B24D}"/>
              </a:ext>
            </a:extLst>
          </p:cNvPr>
          <p:cNvGrpSpPr/>
          <p:nvPr/>
        </p:nvGrpSpPr>
        <p:grpSpPr>
          <a:xfrm rot="5400000">
            <a:off x="9890930" y="4704268"/>
            <a:ext cx="1545827" cy="1043039"/>
            <a:chOff x="3485387" y="4929030"/>
            <a:chExt cx="1548432" cy="1044796"/>
          </a:xfrm>
          <a:solidFill>
            <a:schemeClr val="tx2"/>
          </a:solidFill>
        </p:grpSpPr>
        <p:sp>
          <p:nvSpPr>
            <p:cNvPr id="14" name="Rectangle: Rounded Corners 9">
              <a:extLst>
                <a:ext uri="{FF2B5EF4-FFF2-40B4-BE49-F238E27FC236}">
                  <a16:creationId xmlns:a16="http://schemas.microsoft.com/office/drawing/2014/main" id="{1EDFD37C-6B16-A6A7-3D72-6286FAB80E24}"/>
                </a:ext>
              </a:extLst>
            </p:cNvPr>
            <p:cNvSpPr/>
            <p:nvPr userDrawn="1"/>
          </p:nvSpPr>
          <p:spPr>
            <a:xfrm>
              <a:off x="3485387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9">
              <a:extLst>
                <a:ext uri="{FF2B5EF4-FFF2-40B4-BE49-F238E27FC236}">
                  <a16:creationId xmlns:a16="http://schemas.microsoft.com/office/drawing/2014/main" id="{A11BA1FC-E8D2-9BEB-E495-ADF0C070DE98}"/>
                </a:ext>
              </a:extLst>
            </p:cNvPr>
            <p:cNvSpPr/>
            <p:nvPr userDrawn="1"/>
          </p:nvSpPr>
          <p:spPr>
            <a:xfrm>
              <a:off x="3834758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9">
              <a:extLst>
                <a:ext uri="{FF2B5EF4-FFF2-40B4-BE49-F238E27FC236}">
                  <a16:creationId xmlns:a16="http://schemas.microsoft.com/office/drawing/2014/main" id="{34552C89-902C-C9BC-B5DB-7913B765BB29}"/>
                </a:ext>
              </a:extLst>
            </p:cNvPr>
            <p:cNvSpPr/>
            <p:nvPr userDrawn="1"/>
          </p:nvSpPr>
          <p:spPr>
            <a:xfrm>
              <a:off x="418412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9">
              <a:extLst>
                <a:ext uri="{FF2B5EF4-FFF2-40B4-BE49-F238E27FC236}">
                  <a16:creationId xmlns:a16="http://schemas.microsoft.com/office/drawing/2014/main" id="{244CE803-9419-72E9-CB67-3D5A5CDFBC20}"/>
                </a:ext>
              </a:extLst>
            </p:cNvPr>
            <p:cNvSpPr/>
            <p:nvPr userDrawn="1"/>
          </p:nvSpPr>
          <p:spPr>
            <a:xfrm>
              <a:off x="453349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9">
              <a:extLst>
                <a:ext uri="{FF2B5EF4-FFF2-40B4-BE49-F238E27FC236}">
                  <a16:creationId xmlns:a16="http://schemas.microsoft.com/office/drawing/2014/main" id="{40630A4E-1C9B-E94B-5E2C-024122058B7C}"/>
                </a:ext>
              </a:extLst>
            </p:cNvPr>
            <p:cNvSpPr/>
            <p:nvPr userDrawn="1"/>
          </p:nvSpPr>
          <p:spPr>
            <a:xfrm>
              <a:off x="4882870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9">
              <a:extLst>
                <a:ext uri="{FF2B5EF4-FFF2-40B4-BE49-F238E27FC236}">
                  <a16:creationId xmlns:a16="http://schemas.microsoft.com/office/drawing/2014/main" id="{D217F006-A297-B4C4-97DE-7649FEDBEBA0}"/>
                </a:ext>
              </a:extLst>
            </p:cNvPr>
            <p:cNvSpPr/>
            <p:nvPr userDrawn="1"/>
          </p:nvSpPr>
          <p:spPr>
            <a:xfrm>
              <a:off x="3485387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9">
              <a:extLst>
                <a:ext uri="{FF2B5EF4-FFF2-40B4-BE49-F238E27FC236}">
                  <a16:creationId xmlns:a16="http://schemas.microsoft.com/office/drawing/2014/main" id="{EE38C433-1845-C715-BA89-C6A3E2BAF80D}"/>
                </a:ext>
              </a:extLst>
            </p:cNvPr>
            <p:cNvSpPr/>
            <p:nvPr userDrawn="1"/>
          </p:nvSpPr>
          <p:spPr>
            <a:xfrm>
              <a:off x="3834758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9">
              <a:extLst>
                <a:ext uri="{FF2B5EF4-FFF2-40B4-BE49-F238E27FC236}">
                  <a16:creationId xmlns:a16="http://schemas.microsoft.com/office/drawing/2014/main" id="{1D6297A4-8D92-306C-AF86-6952B2BEBF26}"/>
                </a:ext>
              </a:extLst>
            </p:cNvPr>
            <p:cNvSpPr/>
            <p:nvPr userDrawn="1"/>
          </p:nvSpPr>
          <p:spPr>
            <a:xfrm>
              <a:off x="418412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9">
              <a:extLst>
                <a:ext uri="{FF2B5EF4-FFF2-40B4-BE49-F238E27FC236}">
                  <a16:creationId xmlns:a16="http://schemas.microsoft.com/office/drawing/2014/main" id="{D1775E24-6A36-CF08-4EE0-E9BA219E3B8F}"/>
                </a:ext>
              </a:extLst>
            </p:cNvPr>
            <p:cNvSpPr/>
            <p:nvPr userDrawn="1"/>
          </p:nvSpPr>
          <p:spPr>
            <a:xfrm>
              <a:off x="453349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9">
              <a:extLst>
                <a:ext uri="{FF2B5EF4-FFF2-40B4-BE49-F238E27FC236}">
                  <a16:creationId xmlns:a16="http://schemas.microsoft.com/office/drawing/2014/main" id="{0C2E716A-4434-E149-569F-EAF9A402117D}"/>
                </a:ext>
              </a:extLst>
            </p:cNvPr>
            <p:cNvSpPr/>
            <p:nvPr userDrawn="1"/>
          </p:nvSpPr>
          <p:spPr>
            <a:xfrm>
              <a:off x="4882870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9">
              <a:extLst>
                <a:ext uri="{FF2B5EF4-FFF2-40B4-BE49-F238E27FC236}">
                  <a16:creationId xmlns:a16="http://schemas.microsoft.com/office/drawing/2014/main" id="{F71BB0F4-8FDE-6F88-B479-9F42D02BDEFC}"/>
                </a:ext>
              </a:extLst>
            </p:cNvPr>
            <p:cNvSpPr/>
            <p:nvPr userDrawn="1"/>
          </p:nvSpPr>
          <p:spPr>
            <a:xfrm>
              <a:off x="3485387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9">
              <a:extLst>
                <a:ext uri="{FF2B5EF4-FFF2-40B4-BE49-F238E27FC236}">
                  <a16:creationId xmlns:a16="http://schemas.microsoft.com/office/drawing/2014/main" id="{98A1EC26-D775-F37B-231D-E14987E6AD03}"/>
                </a:ext>
              </a:extLst>
            </p:cNvPr>
            <p:cNvSpPr/>
            <p:nvPr userDrawn="1"/>
          </p:nvSpPr>
          <p:spPr>
            <a:xfrm>
              <a:off x="3834758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9">
              <a:extLst>
                <a:ext uri="{FF2B5EF4-FFF2-40B4-BE49-F238E27FC236}">
                  <a16:creationId xmlns:a16="http://schemas.microsoft.com/office/drawing/2014/main" id="{F9F00A26-B86B-285F-7B8F-94599D2B513A}"/>
                </a:ext>
              </a:extLst>
            </p:cNvPr>
            <p:cNvSpPr/>
            <p:nvPr userDrawn="1"/>
          </p:nvSpPr>
          <p:spPr>
            <a:xfrm>
              <a:off x="418412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9">
              <a:extLst>
                <a:ext uri="{FF2B5EF4-FFF2-40B4-BE49-F238E27FC236}">
                  <a16:creationId xmlns:a16="http://schemas.microsoft.com/office/drawing/2014/main" id="{9BBB4ABC-B340-1F5A-308B-E995F6615BA1}"/>
                </a:ext>
              </a:extLst>
            </p:cNvPr>
            <p:cNvSpPr/>
            <p:nvPr userDrawn="1"/>
          </p:nvSpPr>
          <p:spPr>
            <a:xfrm>
              <a:off x="453349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9">
              <a:extLst>
                <a:ext uri="{FF2B5EF4-FFF2-40B4-BE49-F238E27FC236}">
                  <a16:creationId xmlns:a16="http://schemas.microsoft.com/office/drawing/2014/main" id="{227BE5FD-11C4-CFDB-108E-F664C28FE676}"/>
                </a:ext>
              </a:extLst>
            </p:cNvPr>
            <p:cNvSpPr/>
            <p:nvPr userDrawn="1"/>
          </p:nvSpPr>
          <p:spPr>
            <a:xfrm>
              <a:off x="4882870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9">
              <a:extLst>
                <a:ext uri="{FF2B5EF4-FFF2-40B4-BE49-F238E27FC236}">
                  <a16:creationId xmlns:a16="http://schemas.microsoft.com/office/drawing/2014/main" id="{5CDBD750-7CC2-C7CE-2D3A-8F29673B69DD}"/>
                </a:ext>
              </a:extLst>
            </p:cNvPr>
            <p:cNvSpPr/>
            <p:nvPr userDrawn="1"/>
          </p:nvSpPr>
          <p:spPr>
            <a:xfrm>
              <a:off x="3485387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9">
              <a:extLst>
                <a:ext uri="{FF2B5EF4-FFF2-40B4-BE49-F238E27FC236}">
                  <a16:creationId xmlns:a16="http://schemas.microsoft.com/office/drawing/2014/main" id="{BBCD2348-5EE5-D8D9-76CF-244ADF7E1E88}"/>
                </a:ext>
              </a:extLst>
            </p:cNvPr>
            <p:cNvSpPr/>
            <p:nvPr userDrawn="1"/>
          </p:nvSpPr>
          <p:spPr>
            <a:xfrm>
              <a:off x="3834758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: Rounded Corners 9">
              <a:extLst>
                <a:ext uri="{FF2B5EF4-FFF2-40B4-BE49-F238E27FC236}">
                  <a16:creationId xmlns:a16="http://schemas.microsoft.com/office/drawing/2014/main" id="{18366893-9E85-FA89-0504-D5E2FC4497AB}"/>
                </a:ext>
              </a:extLst>
            </p:cNvPr>
            <p:cNvSpPr/>
            <p:nvPr userDrawn="1"/>
          </p:nvSpPr>
          <p:spPr>
            <a:xfrm>
              <a:off x="418412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9">
              <a:extLst>
                <a:ext uri="{FF2B5EF4-FFF2-40B4-BE49-F238E27FC236}">
                  <a16:creationId xmlns:a16="http://schemas.microsoft.com/office/drawing/2014/main" id="{1F639BDA-AEE5-2000-8E5C-DC7064BA631F}"/>
                </a:ext>
              </a:extLst>
            </p:cNvPr>
            <p:cNvSpPr/>
            <p:nvPr userDrawn="1"/>
          </p:nvSpPr>
          <p:spPr>
            <a:xfrm>
              <a:off x="453349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: Rounded Corners 9">
              <a:extLst>
                <a:ext uri="{FF2B5EF4-FFF2-40B4-BE49-F238E27FC236}">
                  <a16:creationId xmlns:a16="http://schemas.microsoft.com/office/drawing/2014/main" id="{1CEC2CA2-76A8-97F2-3D22-573184FC5A23}"/>
                </a:ext>
              </a:extLst>
            </p:cNvPr>
            <p:cNvSpPr/>
            <p:nvPr userDrawn="1"/>
          </p:nvSpPr>
          <p:spPr>
            <a:xfrm>
              <a:off x="4882870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Freeform 5">
            <a:extLst>
              <a:ext uri="{FF2B5EF4-FFF2-40B4-BE49-F238E27FC236}">
                <a16:creationId xmlns:a16="http://schemas.microsoft.com/office/drawing/2014/main" id="{FFA0D9F1-A6CB-A2D1-1369-4DCF8D309D7F}"/>
              </a:ext>
            </a:extLst>
          </p:cNvPr>
          <p:cNvSpPr/>
          <p:nvPr/>
        </p:nvSpPr>
        <p:spPr>
          <a:xfrm rot="16200000">
            <a:off x="6546388" y="-864062"/>
            <a:ext cx="6053829" cy="5237394"/>
          </a:xfrm>
          <a:custGeom>
            <a:avLst/>
            <a:gdLst>
              <a:gd name="connsiteX0" fmla="*/ 5723683 w 5723684"/>
              <a:gd name="connsiteY0" fmla="*/ 2861803 h 4951774"/>
              <a:gd name="connsiteX1" fmla="*/ 5723684 w 5723684"/>
              <a:gd name="connsiteY1" fmla="*/ 2861842 h 4951774"/>
              <a:gd name="connsiteX2" fmla="*/ 5723683 w 5723684"/>
              <a:gd name="connsiteY2" fmla="*/ 2951847 h 4951774"/>
              <a:gd name="connsiteX3" fmla="*/ 2861842 w 5723684"/>
              <a:gd name="connsiteY3" fmla="*/ 0 h 4951774"/>
              <a:gd name="connsiteX4" fmla="*/ 4461925 w 5723684"/>
              <a:gd name="connsiteY4" fmla="*/ 488758 h 4951774"/>
              <a:gd name="connsiteX5" fmla="*/ 4518578 w 5723684"/>
              <a:gd name="connsiteY5" fmla="*/ 531122 h 4951774"/>
              <a:gd name="connsiteX6" fmla="*/ 4518578 w 5723684"/>
              <a:gd name="connsiteY6" fmla="*/ 4951774 h 4951774"/>
              <a:gd name="connsiteX7" fmla="*/ 816674 w 5723684"/>
              <a:gd name="connsiteY7" fmla="*/ 4951774 h 4951774"/>
              <a:gd name="connsiteX8" fmla="*/ 653506 w 5723684"/>
              <a:gd name="connsiteY8" fmla="*/ 4772244 h 4951774"/>
              <a:gd name="connsiteX9" fmla="*/ 0 w 5723684"/>
              <a:gd name="connsiteY9" fmla="*/ 2951846 h 4951774"/>
              <a:gd name="connsiteX10" fmla="*/ 0 w 5723684"/>
              <a:gd name="connsiteY10" fmla="*/ 2861842 h 4951774"/>
              <a:gd name="connsiteX11" fmla="*/ 2861842 w 5723684"/>
              <a:gd name="connsiteY11" fmla="*/ 0 h 495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23684" h="4951774">
                <a:moveTo>
                  <a:pt x="5723683" y="2861803"/>
                </a:moveTo>
                <a:lnTo>
                  <a:pt x="5723684" y="2861842"/>
                </a:lnTo>
                <a:cubicBezTo>
                  <a:pt x="5723684" y="2891844"/>
                  <a:pt x="5723683" y="2921845"/>
                  <a:pt x="5723683" y="2951847"/>
                </a:cubicBezTo>
                <a:close/>
                <a:moveTo>
                  <a:pt x="2861842" y="0"/>
                </a:moveTo>
                <a:cubicBezTo>
                  <a:pt x="3454549" y="0"/>
                  <a:pt x="4005172" y="180182"/>
                  <a:pt x="4461925" y="488758"/>
                </a:cubicBezTo>
                <a:lnTo>
                  <a:pt x="4518578" y="531122"/>
                </a:lnTo>
                <a:lnTo>
                  <a:pt x="4518578" y="4951774"/>
                </a:lnTo>
                <a:lnTo>
                  <a:pt x="816674" y="4951774"/>
                </a:lnTo>
                <a:lnTo>
                  <a:pt x="653506" y="4772244"/>
                </a:lnTo>
                <a:cubicBezTo>
                  <a:pt x="245247" y="4277549"/>
                  <a:pt x="0" y="3643338"/>
                  <a:pt x="0" y="2951846"/>
                </a:cubicBezTo>
                <a:lnTo>
                  <a:pt x="0" y="2861842"/>
                </a:lnTo>
                <a:cubicBezTo>
                  <a:pt x="0" y="1281290"/>
                  <a:pt x="1281290" y="0"/>
                  <a:pt x="2861842" y="0"/>
                </a:cubicBezTo>
                <a:close/>
              </a:path>
            </a:pathLst>
          </a:custGeom>
          <a:solidFill>
            <a:srgbClr val="BE3455"/>
          </a:solidFill>
          <a:ln>
            <a:noFill/>
          </a:ln>
          <a:effectLst>
            <a:outerShdw blurRad="279400" dist="190500" dir="2700000" sx="97000" sy="97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4DEB6C-4859-4ABC-B70A-C8B65F68668F}"/>
              </a:ext>
            </a:extLst>
          </p:cNvPr>
          <p:cNvSpPr txBox="1"/>
          <p:nvPr/>
        </p:nvSpPr>
        <p:spPr>
          <a:xfrm>
            <a:off x="580229" y="557490"/>
            <a:ext cx="4515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>
                <a:latin typeface="Poppins Medium" panose="00000600000000000000" pitchFamily="2" charset="0"/>
                <a:cs typeface="Poppins Medium" panose="00000600000000000000" pitchFamily="2" charset="0"/>
              </a:rPr>
              <a:t>GLOBE program</a:t>
            </a:r>
            <a:endParaRPr lang="en-US" sz="40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grpSp>
        <p:nvGrpSpPr>
          <p:cNvPr id="9" name="Google Shape;6718;p64"/>
          <p:cNvGrpSpPr/>
          <p:nvPr/>
        </p:nvGrpSpPr>
        <p:grpSpPr>
          <a:xfrm>
            <a:off x="5787237" y="4950025"/>
            <a:ext cx="442111" cy="387416"/>
            <a:chOff x="899850" y="871450"/>
            <a:chExt cx="483175" cy="423400"/>
          </a:xfrm>
          <a:solidFill>
            <a:schemeClr val="bg1"/>
          </a:solidFill>
        </p:grpSpPr>
        <p:sp>
          <p:nvSpPr>
            <p:cNvPr id="10" name="Google Shape;6719;p64"/>
            <p:cNvSpPr/>
            <p:nvPr/>
          </p:nvSpPr>
          <p:spPr>
            <a:xfrm>
              <a:off x="1325175" y="1040825"/>
              <a:ext cx="56425" cy="28275"/>
            </a:xfrm>
            <a:custGeom>
              <a:avLst/>
              <a:gdLst/>
              <a:ahLst/>
              <a:cxnLst/>
              <a:rect l="l" t="t" r="r" b="b"/>
              <a:pathLst>
                <a:path w="2257" h="1131" extrusionOk="0">
                  <a:moveTo>
                    <a:pt x="564" y="1"/>
                  </a:moveTo>
                  <a:cubicBezTo>
                    <a:pt x="251" y="1"/>
                    <a:pt x="1" y="251"/>
                    <a:pt x="1" y="564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4"/>
                  </a:cubicBezTo>
                  <a:cubicBezTo>
                    <a:pt x="2256" y="251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" name="Google Shape;6720;p64"/>
            <p:cNvSpPr/>
            <p:nvPr/>
          </p:nvSpPr>
          <p:spPr>
            <a:xfrm>
              <a:off x="1323750" y="956100"/>
              <a:ext cx="59275" cy="56525"/>
            </a:xfrm>
            <a:custGeom>
              <a:avLst/>
              <a:gdLst/>
              <a:ahLst/>
              <a:cxnLst/>
              <a:rect l="l" t="t" r="r" b="b"/>
              <a:pathLst>
                <a:path w="2371" h="2261" extrusionOk="0">
                  <a:moveTo>
                    <a:pt x="1750" y="0"/>
                  </a:moveTo>
                  <a:cubicBezTo>
                    <a:pt x="1605" y="0"/>
                    <a:pt x="1461" y="55"/>
                    <a:pt x="1350" y="165"/>
                  </a:cubicBezTo>
                  <a:lnTo>
                    <a:pt x="220" y="1294"/>
                  </a:lnTo>
                  <a:cubicBezTo>
                    <a:pt x="0" y="1517"/>
                    <a:pt x="0" y="1872"/>
                    <a:pt x="220" y="2095"/>
                  </a:cubicBezTo>
                  <a:cubicBezTo>
                    <a:pt x="332" y="2205"/>
                    <a:pt x="476" y="2260"/>
                    <a:pt x="621" y="2260"/>
                  </a:cubicBezTo>
                  <a:cubicBezTo>
                    <a:pt x="765" y="2260"/>
                    <a:pt x="910" y="2205"/>
                    <a:pt x="1021" y="2095"/>
                  </a:cubicBezTo>
                  <a:lnTo>
                    <a:pt x="2151" y="966"/>
                  </a:lnTo>
                  <a:cubicBezTo>
                    <a:pt x="2370" y="743"/>
                    <a:pt x="2370" y="388"/>
                    <a:pt x="2151" y="165"/>
                  </a:cubicBezTo>
                  <a:cubicBezTo>
                    <a:pt x="2039" y="55"/>
                    <a:pt x="1895" y="0"/>
                    <a:pt x="17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" name="Google Shape;6721;p64"/>
            <p:cNvSpPr/>
            <p:nvPr/>
          </p:nvSpPr>
          <p:spPr>
            <a:xfrm>
              <a:off x="1323750" y="1097250"/>
              <a:ext cx="59275" cy="56525"/>
            </a:xfrm>
            <a:custGeom>
              <a:avLst/>
              <a:gdLst/>
              <a:ahLst/>
              <a:cxnLst/>
              <a:rect l="l" t="t" r="r" b="b"/>
              <a:pathLst>
                <a:path w="2371" h="2261" extrusionOk="0">
                  <a:moveTo>
                    <a:pt x="621" y="0"/>
                  </a:moveTo>
                  <a:cubicBezTo>
                    <a:pt x="476" y="0"/>
                    <a:pt x="332" y="55"/>
                    <a:pt x="220" y="165"/>
                  </a:cubicBezTo>
                  <a:cubicBezTo>
                    <a:pt x="0" y="388"/>
                    <a:pt x="0" y="743"/>
                    <a:pt x="220" y="966"/>
                  </a:cubicBezTo>
                  <a:lnTo>
                    <a:pt x="1350" y="2095"/>
                  </a:lnTo>
                  <a:cubicBezTo>
                    <a:pt x="1461" y="2205"/>
                    <a:pt x="1605" y="2260"/>
                    <a:pt x="1750" y="2260"/>
                  </a:cubicBezTo>
                  <a:cubicBezTo>
                    <a:pt x="1895" y="2260"/>
                    <a:pt x="2039" y="2205"/>
                    <a:pt x="2151" y="2095"/>
                  </a:cubicBezTo>
                  <a:cubicBezTo>
                    <a:pt x="2370" y="1872"/>
                    <a:pt x="2370" y="1517"/>
                    <a:pt x="2151" y="1294"/>
                  </a:cubicBezTo>
                  <a:lnTo>
                    <a:pt x="1021" y="165"/>
                  </a:lnTo>
                  <a:cubicBezTo>
                    <a:pt x="910" y="55"/>
                    <a:pt x="765" y="0"/>
                    <a:pt x="6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" name="Google Shape;6722;p64"/>
            <p:cNvSpPr/>
            <p:nvPr/>
          </p:nvSpPr>
          <p:spPr>
            <a:xfrm>
              <a:off x="899850" y="871450"/>
              <a:ext cx="396150" cy="423400"/>
            </a:xfrm>
            <a:custGeom>
              <a:avLst/>
              <a:gdLst/>
              <a:ahLst/>
              <a:cxnLst/>
              <a:rect l="l" t="t" r="r" b="b"/>
              <a:pathLst>
                <a:path w="15846" h="16936" extrusionOk="0">
                  <a:moveTo>
                    <a:pt x="6812" y="4518"/>
                  </a:moveTo>
                  <a:lnTo>
                    <a:pt x="6812" y="10164"/>
                  </a:lnTo>
                  <a:lnTo>
                    <a:pt x="5682" y="10164"/>
                  </a:lnTo>
                  <a:lnTo>
                    <a:pt x="5682" y="4518"/>
                  </a:lnTo>
                  <a:close/>
                  <a:moveTo>
                    <a:pt x="14153" y="1130"/>
                  </a:moveTo>
                  <a:cubicBezTo>
                    <a:pt x="14463" y="1130"/>
                    <a:pt x="14716" y="1380"/>
                    <a:pt x="14716" y="1693"/>
                  </a:cubicBezTo>
                  <a:lnTo>
                    <a:pt x="14716" y="12985"/>
                  </a:lnTo>
                  <a:cubicBezTo>
                    <a:pt x="14716" y="13298"/>
                    <a:pt x="14463" y="13551"/>
                    <a:pt x="14153" y="13551"/>
                  </a:cubicBezTo>
                  <a:lnTo>
                    <a:pt x="13587" y="13551"/>
                  </a:lnTo>
                  <a:lnTo>
                    <a:pt x="13587" y="1130"/>
                  </a:lnTo>
                  <a:close/>
                  <a:moveTo>
                    <a:pt x="13018" y="1"/>
                  </a:moveTo>
                  <a:cubicBezTo>
                    <a:pt x="13012" y="1"/>
                    <a:pt x="13006" y="4"/>
                    <a:pt x="13000" y="4"/>
                  </a:cubicBezTo>
                  <a:cubicBezTo>
                    <a:pt x="12992" y="4"/>
                    <a:pt x="12985" y="4"/>
                    <a:pt x="12978" y="4"/>
                  </a:cubicBezTo>
                  <a:cubicBezTo>
                    <a:pt x="12972" y="4"/>
                    <a:pt x="12967" y="4"/>
                    <a:pt x="12961" y="4"/>
                  </a:cubicBezTo>
                  <a:cubicBezTo>
                    <a:pt x="12797" y="4"/>
                    <a:pt x="12768" y="58"/>
                    <a:pt x="7221" y="3385"/>
                  </a:cubicBezTo>
                  <a:lnTo>
                    <a:pt x="3990" y="3385"/>
                  </a:lnTo>
                  <a:cubicBezTo>
                    <a:pt x="1810" y="3388"/>
                    <a:pt x="0" y="5159"/>
                    <a:pt x="0" y="7339"/>
                  </a:cubicBezTo>
                  <a:cubicBezTo>
                    <a:pt x="0" y="9323"/>
                    <a:pt x="1515" y="10959"/>
                    <a:pt x="3424" y="11236"/>
                  </a:cubicBezTo>
                  <a:lnTo>
                    <a:pt x="3424" y="15244"/>
                  </a:lnTo>
                  <a:cubicBezTo>
                    <a:pt x="3424" y="16180"/>
                    <a:pt x="4183" y="16936"/>
                    <a:pt x="5119" y="16936"/>
                  </a:cubicBezTo>
                  <a:cubicBezTo>
                    <a:pt x="6053" y="16936"/>
                    <a:pt x="6812" y="16180"/>
                    <a:pt x="6812" y="15244"/>
                  </a:cubicBezTo>
                  <a:lnTo>
                    <a:pt x="6812" y="11293"/>
                  </a:lnTo>
                  <a:lnTo>
                    <a:pt x="7221" y="11293"/>
                  </a:lnTo>
                  <a:cubicBezTo>
                    <a:pt x="12690" y="14573"/>
                    <a:pt x="12811" y="14681"/>
                    <a:pt x="12984" y="14681"/>
                  </a:cubicBezTo>
                  <a:cubicBezTo>
                    <a:pt x="12997" y="14681"/>
                    <a:pt x="13009" y="14681"/>
                    <a:pt x="13024" y="14681"/>
                  </a:cubicBezTo>
                  <a:lnTo>
                    <a:pt x="14153" y="14681"/>
                  </a:lnTo>
                  <a:cubicBezTo>
                    <a:pt x="15087" y="14678"/>
                    <a:pt x="15845" y="13922"/>
                    <a:pt x="15845" y="12985"/>
                  </a:cubicBezTo>
                  <a:lnTo>
                    <a:pt x="15845" y="1693"/>
                  </a:lnTo>
                  <a:cubicBezTo>
                    <a:pt x="15845" y="756"/>
                    <a:pt x="15087" y="1"/>
                    <a:pt x="141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pic>
        <p:nvPicPr>
          <p:cNvPr id="38" name="Grafika 37">
            <a:extLst>
              <a:ext uri="{FF2B5EF4-FFF2-40B4-BE49-F238E27FC236}">
                <a16:creationId xmlns:a16="http://schemas.microsoft.com/office/drawing/2014/main" id="{77990214-0ED8-4615-975C-7AC2BF95FB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7102" y="6176682"/>
            <a:ext cx="1556088" cy="587943"/>
          </a:xfrm>
          <a:prstGeom prst="rect">
            <a:avLst/>
          </a:prstGeom>
        </p:spPr>
      </p:pic>
      <p:pic>
        <p:nvPicPr>
          <p:cNvPr id="7" name="Slika 6" descr="Slika na kojoj se prikazuje oblak, priroda, oblaci, Kumulus&#10;&#10;Opis je automatski generiran">
            <a:extLst>
              <a:ext uri="{FF2B5EF4-FFF2-40B4-BE49-F238E27FC236}">
                <a16:creationId xmlns:a16="http://schemas.microsoft.com/office/drawing/2014/main" id="{70CF0DBD-3500-44B7-A6D7-2C376151F9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8183" r="9251"/>
          <a:stretch/>
        </p:blipFill>
        <p:spPr>
          <a:xfrm>
            <a:off x="499798" y="1711662"/>
            <a:ext cx="2737814" cy="2119997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C5008B41-DC1A-42F1-9DAF-96A19F99C298}"/>
              </a:ext>
            </a:extLst>
          </p:cNvPr>
          <p:cNvSpPr txBox="1"/>
          <p:nvPr/>
        </p:nvSpPr>
        <p:spPr>
          <a:xfrm>
            <a:off x="463573" y="3632132"/>
            <a:ext cx="5237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>
                <a:hlinkClick r:id="rId5" tooltip="https://www.wired.it/scienza/ecologia/2018/10/25/cambiamento-climatico-come-ridurre-emissioni-carbonio/"/>
              </a:rPr>
              <a:t>Ta fotografija</a:t>
            </a:r>
            <a:r>
              <a:rPr lang="hr-HR" sz="800" dirty="0"/>
              <a:t> korisnika Nepoznat autor: licenca </a:t>
            </a:r>
            <a:r>
              <a:rPr lang="hr-HR" sz="800" dirty="0">
                <a:hlinkClick r:id="rId6" tooltip="https://creativecommons.org/licenses/by-nc-nd/3.0/"/>
              </a:rPr>
              <a:t>CC BY-NC-ND</a:t>
            </a:r>
            <a:endParaRPr lang="hr-HR" sz="800" dirty="0"/>
          </a:p>
        </p:txBody>
      </p:sp>
      <p:pic>
        <p:nvPicPr>
          <p:cNvPr id="42" name="Slika 41" descr="Slika na kojoj se prikazuje vodopad, vanjski, drvo, vodni resursi&#10;&#10;Opis je automatski generiran">
            <a:extLst>
              <a:ext uri="{FF2B5EF4-FFF2-40B4-BE49-F238E27FC236}">
                <a16:creationId xmlns:a16="http://schemas.microsoft.com/office/drawing/2014/main" id="{46B88BBD-BA35-445A-AC67-8C23ED8C35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10937"/>
          <a:stretch/>
        </p:blipFill>
        <p:spPr>
          <a:xfrm>
            <a:off x="3464415" y="1754635"/>
            <a:ext cx="2737814" cy="2119997"/>
          </a:xfrm>
          <a:prstGeom prst="rect">
            <a:avLst/>
          </a:prstGeom>
        </p:spPr>
      </p:pic>
      <p:pic>
        <p:nvPicPr>
          <p:cNvPr id="44" name="Slika 43" descr="Slika na kojoj se prikazuje tlo, povrće, kompost, biljka&#10;&#10;Opis je automatski generiran">
            <a:extLst>
              <a:ext uri="{FF2B5EF4-FFF2-40B4-BE49-F238E27FC236}">
                <a16:creationId xmlns:a16="http://schemas.microsoft.com/office/drawing/2014/main" id="{8F92706A-75C8-40FC-8055-CF27925B37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98617" y="3988810"/>
            <a:ext cx="2738995" cy="2129062"/>
          </a:xfrm>
          <a:prstGeom prst="rect">
            <a:avLst/>
          </a:prstGeom>
        </p:spPr>
      </p:pic>
      <p:sp>
        <p:nvSpPr>
          <p:cNvPr id="45" name="TekstniOkvir 44">
            <a:extLst>
              <a:ext uri="{FF2B5EF4-FFF2-40B4-BE49-F238E27FC236}">
                <a16:creationId xmlns:a16="http://schemas.microsoft.com/office/drawing/2014/main" id="{7E246BAD-36B5-4B31-97F1-BC2436798CDA}"/>
              </a:ext>
            </a:extLst>
          </p:cNvPr>
          <p:cNvSpPr txBox="1"/>
          <p:nvPr/>
        </p:nvSpPr>
        <p:spPr>
          <a:xfrm>
            <a:off x="551189" y="5768046"/>
            <a:ext cx="2183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 dirty="0">
                <a:hlinkClick r:id="rId10" tooltip="https://www.europeandissemination.eu/cyborg-soil-reveals-the-secret-microbial-metropolis-beneath-our-feet/14459"/>
              </a:rPr>
              <a:t>Ta fotografija</a:t>
            </a:r>
            <a:r>
              <a:rPr lang="hr-HR" sz="900" dirty="0"/>
              <a:t> korisnika Nepoznat autor: licenca </a:t>
            </a:r>
            <a:r>
              <a:rPr lang="hr-HR" sz="900" dirty="0">
                <a:hlinkClick r:id="rId6" tooltip="https://creativecommons.org/licenses/by-nc-nd/3.0/"/>
              </a:rPr>
              <a:t>CC BY-NC-ND</a:t>
            </a:r>
            <a:endParaRPr lang="hr-HR" sz="900" dirty="0"/>
          </a:p>
        </p:txBody>
      </p:sp>
      <p:pic>
        <p:nvPicPr>
          <p:cNvPr id="47" name="Slika 46" descr="Slika na kojoj se prikazuje vanjski, drvo, biljka, trava&#10;&#10;Opis je automatski generiran">
            <a:extLst>
              <a:ext uri="{FF2B5EF4-FFF2-40B4-BE49-F238E27FC236}">
                <a16:creationId xmlns:a16="http://schemas.microsoft.com/office/drawing/2014/main" id="{61AA7075-ABE9-4EE2-9443-39A5F01644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3464415" y="3978002"/>
            <a:ext cx="2779794" cy="2139870"/>
          </a:xfrm>
          <a:prstGeom prst="rect">
            <a:avLst/>
          </a:prstGeom>
        </p:spPr>
      </p:pic>
      <p:sp>
        <p:nvSpPr>
          <p:cNvPr id="48" name="TekstniOkvir 47">
            <a:extLst>
              <a:ext uri="{FF2B5EF4-FFF2-40B4-BE49-F238E27FC236}">
                <a16:creationId xmlns:a16="http://schemas.microsoft.com/office/drawing/2014/main" id="{9D508479-1654-4D1F-A17B-5865B6EBACB2}"/>
              </a:ext>
            </a:extLst>
          </p:cNvPr>
          <p:cNvSpPr txBox="1"/>
          <p:nvPr/>
        </p:nvSpPr>
        <p:spPr>
          <a:xfrm>
            <a:off x="3478627" y="5738687"/>
            <a:ext cx="1855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 dirty="0">
                <a:hlinkClick r:id="rId12" tooltip="https://blog.dnevnik.hr/fartlaboda/2019/01/index"/>
              </a:rPr>
              <a:t>Ta fotografija</a:t>
            </a:r>
            <a:r>
              <a:rPr lang="hr-HR" sz="900" dirty="0"/>
              <a:t> korisnika Nepoznat autor: licenca </a:t>
            </a:r>
            <a:r>
              <a:rPr lang="hr-HR" sz="900" dirty="0">
                <a:hlinkClick r:id="rId13" tooltip="https://creativecommons.org/licenses/by-sa/3.0/"/>
              </a:rPr>
              <a:t>CC BY-SA</a:t>
            </a:r>
            <a:endParaRPr lang="hr-HR" sz="900" dirty="0"/>
          </a:p>
        </p:txBody>
      </p:sp>
      <p:sp>
        <p:nvSpPr>
          <p:cNvPr id="55" name="Rezervirano mjesto slike 54">
            <a:extLst>
              <a:ext uri="{FF2B5EF4-FFF2-40B4-BE49-F238E27FC236}">
                <a16:creationId xmlns:a16="http://schemas.microsoft.com/office/drawing/2014/main" id="{64D42251-36F5-4F0B-BEF5-DD66968E514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64" name="Slika 63" descr="Slika na kojoj se prikazuje grafika&#10;&#10;Opis je automatski generiran">
            <a:extLst>
              <a:ext uri="{FF2B5EF4-FFF2-40B4-BE49-F238E27FC236}">
                <a16:creationId xmlns:a16="http://schemas.microsoft.com/office/drawing/2014/main" id="{71BE0D14-8FB7-48B7-A1E0-D04DF1C5AA6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8234" y="1754635"/>
            <a:ext cx="4142549" cy="308823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8401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44D8EC9E-82DD-7A54-BD48-B89C07341018}"/>
              </a:ext>
            </a:extLst>
          </p:cNvPr>
          <p:cNvSpPr/>
          <p:nvPr/>
        </p:nvSpPr>
        <p:spPr>
          <a:xfrm rot="5400000" flipH="1">
            <a:off x="673281" y="4794068"/>
            <a:ext cx="1396637" cy="2743200"/>
          </a:xfrm>
          <a:prstGeom prst="round1Rect">
            <a:avLst>
              <a:gd name="adj" fmla="val 31197"/>
            </a:avLst>
          </a:prstGeom>
          <a:solidFill>
            <a:srgbClr val="D8728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29">
            <a:extLst>
              <a:ext uri="{FF2B5EF4-FFF2-40B4-BE49-F238E27FC236}">
                <a16:creationId xmlns:a16="http://schemas.microsoft.com/office/drawing/2014/main" id="{E5D880A0-4209-F210-AD55-2F3221F29453}"/>
              </a:ext>
            </a:extLst>
          </p:cNvPr>
          <p:cNvSpPr/>
          <p:nvPr/>
        </p:nvSpPr>
        <p:spPr>
          <a:xfrm>
            <a:off x="10327750" y="4588761"/>
            <a:ext cx="2378266" cy="2279573"/>
          </a:xfrm>
          <a:custGeom>
            <a:avLst/>
            <a:gdLst>
              <a:gd name="connsiteX0" fmla="*/ 5723683 w 5723684"/>
              <a:gd name="connsiteY0" fmla="*/ 2861803 h 4951774"/>
              <a:gd name="connsiteX1" fmla="*/ 5723684 w 5723684"/>
              <a:gd name="connsiteY1" fmla="*/ 2861842 h 4951774"/>
              <a:gd name="connsiteX2" fmla="*/ 5723683 w 5723684"/>
              <a:gd name="connsiteY2" fmla="*/ 2951847 h 4951774"/>
              <a:gd name="connsiteX3" fmla="*/ 2861842 w 5723684"/>
              <a:gd name="connsiteY3" fmla="*/ 0 h 4951774"/>
              <a:gd name="connsiteX4" fmla="*/ 4461925 w 5723684"/>
              <a:gd name="connsiteY4" fmla="*/ 488758 h 4951774"/>
              <a:gd name="connsiteX5" fmla="*/ 4518578 w 5723684"/>
              <a:gd name="connsiteY5" fmla="*/ 531122 h 4951774"/>
              <a:gd name="connsiteX6" fmla="*/ 4518578 w 5723684"/>
              <a:gd name="connsiteY6" fmla="*/ 4951774 h 4951774"/>
              <a:gd name="connsiteX7" fmla="*/ 816674 w 5723684"/>
              <a:gd name="connsiteY7" fmla="*/ 4951774 h 4951774"/>
              <a:gd name="connsiteX8" fmla="*/ 653506 w 5723684"/>
              <a:gd name="connsiteY8" fmla="*/ 4772244 h 4951774"/>
              <a:gd name="connsiteX9" fmla="*/ 0 w 5723684"/>
              <a:gd name="connsiteY9" fmla="*/ 2951846 h 4951774"/>
              <a:gd name="connsiteX10" fmla="*/ 0 w 5723684"/>
              <a:gd name="connsiteY10" fmla="*/ 2861842 h 4951774"/>
              <a:gd name="connsiteX11" fmla="*/ 2861842 w 5723684"/>
              <a:gd name="connsiteY11" fmla="*/ 0 h 495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23684" h="4951774">
                <a:moveTo>
                  <a:pt x="5723683" y="2861803"/>
                </a:moveTo>
                <a:lnTo>
                  <a:pt x="5723684" y="2861842"/>
                </a:lnTo>
                <a:cubicBezTo>
                  <a:pt x="5723684" y="2891844"/>
                  <a:pt x="5723683" y="2921845"/>
                  <a:pt x="5723683" y="2951847"/>
                </a:cubicBezTo>
                <a:close/>
                <a:moveTo>
                  <a:pt x="2861842" y="0"/>
                </a:moveTo>
                <a:cubicBezTo>
                  <a:pt x="3454549" y="0"/>
                  <a:pt x="4005172" y="180182"/>
                  <a:pt x="4461925" y="488758"/>
                </a:cubicBezTo>
                <a:lnTo>
                  <a:pt x="4518578" y="531122"/>
                </a:lnTo>
                <a:lnTo>
                  <a:pt x="4518578" y="4951774"/>
                </a:lnTo>
                <a:lnTo>
                  <a:pt x="816674" y="4951774"/>
                </a:lnTo>
                <a:lnTo>
                  <a:pt x="653506" y="4772244"/>
                </a:lnTo>
                <a:cubicBezTo>
                  <a:pt x="245247" y="4277549"/>
                  <a:pt x="0" y="3643338"/>
                  <a:pt x="0" y="2951846"/>
                </a:cubicBezTo>
                <a:lnTo>
                  <a:pt x="0" y="2861842"/>
                </a:lnTo>
                <a:cubicBezTo>
                  <a:pt x="0" y="1281290"/>
                  <a:pt x="1281290" y="0"/>
                  <a:pt x="2861842" y="0"/>
                </a:cubicBezTo>
                <a:close/>
              </a:path>
            </a:pathLst>
          </a:custGeom>
          <a:solidFill>
            <a:srgbClr val="BE3455"/>
          </a:solidFill>
          <a:ln>
            <a:noFill/>
          </a:ln>
          <a:effectLst>
            <a:outerShdw blurRad="279400" dist="190500" dir="2700000" sx="97000" sy="97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CA0B593-3CF2-9272-73E0-1B5B2623391F}"/>
              </a:ext>
            </a:extLst>
          </p:cNvPr>
          <p:cNvGrpSpPr/>
          <p:nvPr/>
        </p:nvGrpSpPr>
        <p:grpSpPr>
          <a:xfrm rot="5400000">
            <a:off x="11126069" y="311051"/>
            <a:ext cx="1106116" cy="746346"/>
            <a:chOff x="3485387" y="4929030"/>
            <a:chExt cx="1548432" cy="1044796"/>
          </a:xfrm>
          <a:solidFill>
            <a:schemeClr val="tx2"/>
          </a:solidFill>
        </p:grpSpPr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68C86FD3-6B5F-8F27-03D5-7C54BF20CCA9}"/>
                </a:ext>
              </a:extLst>
            </p:cNvPr>
            <p:cNvSpPr/>
            <p:nvPr userDrawn="1"/>
          </p:nvSpPr>
          <p:spPr>
            <a:xfrm>
              <a:off x="3485387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E2273C3-094D-9C72-8D11-1C11DFB037A2}"/>
                </a:ext>
              </a:extLst>
            </p:cNvPr>
            <p:cNvSpPr/>
            <p:nvPr userDrawn="1"/>
          </p:nvSpPr>
          <p:spPr>
            <a:xfrm>
              <a:off x="3834758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9">
              <a:extLst>
                <a:ext uri="{FF2B5EF4-FFF2-40B4-BE49-F238E27FC236}">
                  <a16:creationId xmlns:a16="http://schemas.microsoft.com/office/drawing/2014/main" id="{5D48C2AD-7EAB-126A-0EE8-70B6A93062A4}"/>
                </a:ext>
              </a:extLst>
            </p:cNvPr>
            <p:cNvSpPr/>
            <p:nvPr userDrawn="1"/>
          </p:nvSpPr>
          <p:spPr>
            <a:xfrm>
              <a:off x="418412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9">
              <a:extLst>
                <a:ext uri="{FF2B5EF4-FFF2-40B4-BE49-F238E27FC236}">
                  <a16:creationId xmlns:a16="http://schemas.microsoft.com/office/drawing/2014/main" id="{E6D89C43-ECF3-D762-034C-F34733A35CA3}"/>
                </a:ext>
              </a:extLst>
            </p:cNvPr>
            <p:cNvSpPr/>
            <p:nvPr userDrawn="1"/>
          </p:nvSpPr>
          <p:spPr>
            <a:xfrm>
              <a:off x="453349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9">
              <a:extLst>
                <a:ext uri="{FF2B5EF4-FFF2-40B4-BE49-F238E27FC236}">
                  <a16:creationId xmlns:a16="http://schemas.microsoft.com/office/drawing/2014/main" id="{7A991674-53AD-1715-5180-A4663A269D49}"/>
                </a:ext>
              </a:extLst>
            </p:cNvPr>
            <p:cNvSpPr/>
            <p:nvPr userDrawn="1"/>
          </p:nvSpPr>
          <p:spPr>
            <a:xfrm>
              <a:off x="4882870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9">
              <a:extLst>
                <a:ext uri="{FF2B5EF4-FFF2-40B4-BE49-F238E27FC236}">
                  <a16:creationId xmlns:a16="http://schemas.microsoft.com/office/drawing/2014/main" id="{8F19B52E-3C9D-0F29-D6CF-C499ABAA373F}"/>
                </a:ext>
              </a:extLst>
            </p:cNvPr>
            <p:cNvSpPr/>
            <p:nvPr userDrawn="1"/>
          </p:nvSpPr>
          <p:spPr>
            <a:xfrm>
              <a:off x="3485387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9">
              <a:extLst>
                <a:ext uri="{FF2B5EF4-FFF2-40B4-BE49-F238E27FC236}">
                  <a16:creationId xmlns:a16="http://schemas.microsoft.com/office/drawing/2014/main" id="{C1720F91-45FC-C97A-4911-A11F34B5FE66}"/>
                </a:ext>
              </a:extLst>
            </p:cNvPr>
            <p:cNvSpPr/>
            <p:nvPr userDrawn="1"/>
          </p:nvSpPr>
          <p:spPr>
            <a:xfrm>
              <a:off x="3834758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9">
              <a:extLst>
                <a:ext uri="{FF2B5EF4-FFF2-40B4-BE49-F238E27FC236}">
                  <a16:creationId xmlns:a16="http://schemas.microsoft.com/office/drawing/2014/main" id="{E669C2CE-151A-B110-CC43-951A6C1BF554}"/>
                </a:ext>
              </a:extLst>
            </p:cNvPr>
            <p:cNvSpPr/>
            <p:nvPr userDrawn="1"/>
          </p:nvSpPr>
          <p:spPr>
            <a:xfrm>
              <a:off x="418412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9">
              <a:extLst>
                <a:ext uri="{FF2B5EF4-FFF2-40B4-BE49-F238E27FC236}">
                  <a16:creationId xmlns:a16="http://schemas.microsoft.com/office/drawing/2014/main" id="{686F53AB-EEF9-4199-3853-FA6087DF0434}"/>
                </a:ext>
              </a:extLst>
            </p:cNvPr>
            <p:cNvSpPr/>
            <p:nvPr userDrawn="1"/>
          </p:nvSpPr>
          <p:spPr>
            <a:xfrm>
              <a:off x="453349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9">
              <a:extLst>
                <a:ext uri="{FF2B5EF4-FFF2-40B4-BE49-F238E27FC236}">
                  <a16:creationId xmlns:a16="http://schemas.microsoft.com/office/drawing/2014/main" id="{603FE165-0086-6E88-A05F-DEC1C398254A}"/>
                </a:ext>
              </a:extLst>
            </p:cNvPr>
            <p:cNvSpPr/>
            <p:nvPr userDrawn="1"/>
          </p:nvSpPr>
          <p:spPr>
            <a:xfrm>
              <a:off x="4882870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9">
              <a:extLst>
                <a:ext uri="{FF2B5EF4-FFF2-40B4-BE49-F238E27FC236}">
                  <a16:creationId xmlns:a16="http://schemas.microsoft.com/office/drawing/2014/main" id="{2D6DB311-6E2A-A34E-B34E-9468CFF22C53}"/>
                </a:ext>
              </a:extLst>
            </p:cNvPr>
            <p:cNvSpPr/>
            <p:nvPr userDrawn="1"/>
          </p:nvSpPr>
          <p:spPr>
            <a:xfrm>
              <a:off x="3485387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9">
              <a:extLst>
                <a:ext uri="{FF2B5EF4-FFF2-40B4-BE49-F238E27FC236}">
                  <a16:creationId xmlns:a16="http://schemas.microsoft.com/office/drawing/2014/main" id="{8983886F-7BBE-E7C8-0D62-C4A28D97488E}"/>
                </a:ext>
              </a:extLst>
            </p:cNvPr>
            <p:cNvSpPr/>
            <p:nvPr userDrawn="1"/>
          </p:nvSpPr>
          <p:spPr>
            <a:xfrm>
              <a:off x="3834758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9">
              <a:extLst>
                <a:ext uri="{FF2B5EF4-FFF2-40B4-BE49-F238E27FC236}">
                  <a16:creationId xmlns:a16="http://schemas.microsoft.com/office/drawing/2014/main" id="{74AF4779-9827-FB02-CF20-0BE69C87C418}"/>
                </a:ext>
              </a:extLst>
            </p:cNvPr>
            <p:cNvSpPr/>
            <p:nvPr userDrawn="1"/>
          </p:nvSpPr>
          <p:spPr>
            <a:xfrm>
              <a:off x="418412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9">
              <a:extLst>
                <a:ext uri="{FF2B5EF4-FFF2-40B4-BE49-F238E27FC236}">
                  <a16:creationId xmlns:a16="http://schemas.microsoft.com/office/drawing/2014/main" id="{221D3025-02B2-8848-96B5-32D24717ED4A}"/>
                </a:ext>
              </a:extLst>
            </p:cNvPr>
            <p:cNvSpPr/>
            <p:nvPr userDrawn="1"/>
          </p:nvSpPr>
          <p:spPr>
            <a:xfrm>
              <a:off x="453349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9">
              <a:extLst>
                <a:ext uri="{FF2B5EF4-FFF2-40B4-BE49-F238E27FC236}">
                  <a16:creationId xmlns:a16="http://schemas.microsoft.com/office/drawing/2014/main" id="{145F44E1-F012-7455-F61C-15D060AF3C83}"/>
                </a:ext>
              </a:extLst>
            </p:cNvPr>
            <p:cNvSpPr/>
            <p:nvPr userDrawn="1"/>
          </p:nvSpPr>
          <p:spPr>
            <a:xfrm>
              <a:off x="4882870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9">
              <a:extLst>
                <a:ext uri="{FF2B5EF4-FFF2-40B4-BE49-F238E27FC236}">
                  <a16:creationId xmlns:a16="http://schemas.microsoft.com/office/drawing/2014/main" id="{5B5B614F-1B70-601F-B6E6-3045E3BB9EF5}"/>
                </a:ext>
              </a:extLst>
            </p:cNvPr>
            <p:cNvSpPr/>
            <p:nvPr userDrawn="1"/>
          </p:nvSpPr>
          <p:spPr>
            <a:xfrm>
              <a:off x="3485387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9">
              <a:extLst>
                <a:ext uri="{FF2B5EF4-FFF2-40B4-BE49-F238E27FC236}">
                  <a16:creationId xmlns:a16="http://schemas.microsoft.com/office/drawing/2014/main" id="{CDFE045B-4748-7AA5-EA6C-AE45C4009014}"/>
                </a:ext>
              </a:extLst>
            </p:cNvPr>
            <p:cNvSpPr/>
            <p:nvPr userDrawn="1"/>
          </p:nvSpPr>
          <p:spPr>
            <a:xfrm>
              <a:off x="3834758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9">
              <a:extLst>
                <a:ext uri="{FF2B5EF4-FFF2-40B4-BE49-F238E27FC236}">
                  <a16:creationId xmlns:a16="http://schemas.microsoft.com/office/drawing/2014/main" id="{3604131F-C701-DA6B-5DE4-16C0A755F7DF}"/>
                </a:ext>
              </a:extLst>
            </p:cNvPr>
            <p:cNvSpPr/>
            <p:nvPr userDrawn="1"/>
          </p:nvSpPr>
          <p:spPr>
            <a:xfrm>
              <a:off x="418412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9">
              <a:extLst>
                <a:ext uri="{FF2B5EF4-FFF2-40B4-BE49-F238E27FC236}">
                  <a16:creationId xmlns:a16="http://schemas.microsoft.com/office/drawing/2014/main" id="{17368EB3-74F7-3F5A-706D-C533AC3A613E}"/>
                </a:ext>
              </a:extLst>
            </p:cNvPr>
            <p:cNvSpPr/>
            <p:nvPr userDrawn="1"/>
          </p:nvSpPr>
          <p:spPr>
            <a:xfrm>
              <a:off x="453349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9">
              <a:extLst>
                <a:ext uri="{FF2B5EF4-FFF2-40B4-BE49-F238E27FC236}">
                  <a16:creationId xmlns:a16="http://schemas.microsoft.com/office/drawing/2014/main" id="{4920DD5C-1006-5F43-2B83-39DEC5032149}"/>
                </a:ext>
              </a:extLst>
            </p:cNvPr>
            <p:cNvSpPr/>
            <p:nvPr userDrawn="1"/>
          </p:nvSpPr>
          <p:spPr>
            <a:xfrm>
              <a:off x="4882870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Freeform 31">
            <a:extLst>
              <a:ext uri="{FF2B5EF4-FFF2-40B4-BE49-F238E27FC236}">
                <a16:creationId xmlns:a16="http://schemas.microsoft.com/office/drawing/2014/main" id="{A66D2C91-D81D-DC3C-A6BF-39E75C185938}"/>
              </a:ext>
            </a:extLst>
          </p:cNvPr>
          <p:cNvSpPr/>
          <p:nvPr/>
        </p:nvSpPr>
        <p:spPr>
          <a:xfrm rot="10800000">
            <a:off x="-479662" y="0"/>
            <a:ext cx="2268459" cy="1962529"/>
          </a:xfrm>
          <a:custGeom>
            <a:avLst/>
            <a:gdLst>
              <a:gd name="connsiteX0" fmla="*/ 5723683 w 5723684"/>
              <a:gd name="connsiteY0" fmla="*/ 2861803 h 4951774"/>
              <a:gd name="connsiteX1" fmla="*/ 5723684 w 5723684"/>
              <a:gd name="connsiteY1" fmla="*/ 2861842 h 4951774"/>
              <a:gd name="connsiteX2" fmla="*/ 5723683 w 5723684"/>
              <a:gd name="connsiteY2" fmla="*/ 2951847 h 4951774"/>
              <a:gd name="connsiteX3" fmla="*/ 2861842 w 5723684"/>
              <a:gd name="connsiteY3" fmla="*/ 0 h 4951774"/>
              <a:gd name="connsiteX4" fmla="*/ 4461925 w 5723684"/>
              <a:gd name="connsiteY4" fmla="*/ 488758 h 4951774"/>
              <a:gd name="connsiteX5" fmla="*/ 4518578 w 5723684"/>
              <a:gd name="connsiteY5" fmla="*/ 531122 h 4951774"/>
              <a:gd name="connsiteX6" fmla="*/ 4518578 w 5723684"/>
              <a:gd name="connsiteY6" fmla="*/ 4951774 h 4951774"/>
              <a:gd name="connsiteX7" fmla="*/ 816674 w 5723684"/>
              <a:gd name="connsiteY7" fmla="*/ 4951774 h 4951774"/>
              <a:gd name="connsiteX8" fmla="*/ 653506 w 5723684"/>
              <a:gd name="connsiteY8" fmla="*/ 4772244 h 4951774"/>
              <a:gd name="connsiteX9" fmla="*/ 0 w 5723684"/>
              <a:gd name="connsiteY9" fmla="*/ 2951846 h 4951774"/>
              <a:gd name="connsiteX10" fmla="*/ 0 w 5723684"/>
              <a:gd name="connsiteY10" fmla="*/ 2861842 h 4951774"/>
              <a:gd name="connsiteX11" fmla="*/ 2861842 w 5723684"/>
              <a:gd name="connsiteY11" fmla="*/ 0 h 495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23684" h="4951774">
                <a:moveTo>
                  <a:pt x="5723683" y="2861803"/>
                </a:moveTo>
                <a:lnTo>
                  <a:pt x="5723684" y="2861842"/>
                </a:lnTo>
                <a:cubicBezTo>
                  <a:pt x="5723684" y="2891844"/>
                  <a:pt x="5723683" y="2921845"/>
                  <a:pt x="5723683" y="2951847"/>
                </a:cubicBezTo>
                <a:close/>
                <a:moveTo>
                  <a:pt x="2861842" y="0"/>
                </a:moveTo>
                <a:cubicBezTo>
                  <a:pt x="3454549" y="0"/>
                  <a:pt x="4005172" y="180182"/>
                  <a:pt x="4461925" y="488758"/>
                </a:cubicBezTo>
                <a:lnTo>
                  <a:pt x="4518578" y="531122"/>
                </a:lnTo>
                <a:lnTo>
                  <a:pt x="4518578" y="4951774"/>
                </a:lnTo>
                <a:lnTo>
                  <a:pt x="816674" y="4951774"/>
                </a:lnTo>
                <a:lnTo>
                  <a:pt x="653506" y="4772244"/>
                </a:lnTo>
                <a:cubicBezTo>
                  <a:pt x="245247" y="4277549"/>
                  <a:pt x="0" y="3643338"/>
                  <a:pt x="0" y="2951846"/>
                </a:cubicBezTo>
                <a:lnTo>
                  <a:pt x="0" y="2861842"/>
                </a:lnTo>
                <a:cubicBezTo>
                  <a:pt x="0" y="1281290"/>
                  <a:pt x="1281290" y="0"/>
                  <a:pt x="2861842" y="0"/>
                </a:cubicBezTo>
                <a:close/>
              </a:path>
            </a:pathLst>
          </a:custGeom>
          <a:solidFill>
            <a:srgbClr val="FC1A70"/>
          </a:solidFill>
          <a:ln>
            <a:noFill/>
          </a:ln>
          <a:effectLst>
            <a:outerShdw blurRad="279400" dist="190500" dir="2700000" sx="97000" sy="97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2" name="Grafika 31">
            <a:extLst>
              <a:ext uri="{FF2B5EF4-FFF2-40B4-BE49-F238E27FC236}">
                <a16:creationId xmlns:a16="http://schemas.microsoft.com/office/drawing/2014/main" id="{A8C39B9D-57EC-46DD-BE3C-B2F19CE390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38839" y="6285891"/>
            <a:ext cx="1556088" cy="587943"/>
          </a:xfrm>
          <a:prstGeom prst="rect">
            <a:avLst/>
          </a:prstGeom>
        </p:spPr>
      </p:pic>
      <p:graphicFrame>
        <p:nvGraphicFramePr>
          <p:cNvPr id="30" name="Grafikon 29">
            <a:extLst>
              <a:ext uri="{FF2B5EF4-FFF2-40B4-BE49-F238E27FC236}">
                <a16:creationId xmlns:a16="http://schemas.microsoft.com/office/drawing/2014/main" id="{281223EB-8527-49F5-B836-BB14E814DC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005240"/>
              </p:ext>
            </p:extLst>
          </p:nvPr>
        </p:nvGraphicFramePr>
        <p:xfrm>
          <a:off x="1514007" y="1288986"/>
          <a:ext cx="8813743" cy="4018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1" name="TekstniOkvir 30">
            <a:extLst>
              <a:ext uri="{FF2B5EF4-FFF2-40B4-BE49-F238E27FC236}">
                <a16:creationId xmlns:a16="http://schemas.microsoft.com/office/drawing/2014/main" id="{563E7DF6-9AD3-4BCB-90FD-264D12DD5D05}"/>
              </a:ext>
            </a:extLst>
          </p:cNvPr>
          <p:cNvSpPr txBox="1"/>
          <p:nvPr/>
        </p:nvSpPr>
        <p:spPr>
          <a:xfrm>
            <a:off x="4176925" y="434653"/>
            <a:ext cx="4951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Rast stabljike graha</a:t>
            </a:r>
          </a:p>
        </p:txBody>
      </p:sp>
      <p:sp>
        <p:nvSpPr>
          <p:cNvPr id="35" name="Rectangle 1">
            <a:extLst>
              <a:ext uri="{FF2B5EF4-FFF2-40B4-BE49-F238E27FC236}">
                <a16:creationId xmlns:a16="http://schemas.microsoft.com/office/drawing/2014/main" id="{54FABABB-39B8-42C8-86EF-30AB4134B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0346" y="5340271"/>
            <a:ext cx="670106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sr-Latn-RS" sz="1600" b="1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Slika</a:t>
            </a:r>
            <a:r>
              <a:rPr kumimoji="0" lang="en-US" altLang="sr-Latn-RS" sz="1600" b="1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hr-HR" altLang="sr-Latn-RS" sz="1600" b="1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sr-Latn-RS" sz="1600" b="1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sr-Latn-RS" sz="16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Grafički</a:t>
            </a:r>
            <a:r>
              <a:rPr kumimoji="0" lang="en-US" altLang="sr-Latn-RS" sz="16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sr-Latn-RS" sz="16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prikaz</a:t>
            </a:r>
            <a:r>
              <a:rPr kumimoji="0" lang="en-US" altLang="sr-Latn-RS" sz="16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sr-Latn-RS" sz="16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rasta</a:t>
            </a:r>
            <a:r>
              <a:rPr kumimoji="0" lang="en-US" altLang="sr-Latn-RS" sz="16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sr-Latn-RS" sz="16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stabljike</a:t>
            </a:r>
            <a:r>
              <a:rPr kumimoji="0" lang="en-US" altLang="sr-Latn-RS" sz="16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sr-Latn-RS" sz="16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graha</a:t>
            </a:r>
            <a:r>
              <a:rPr kumimoji="0" lang="en-US" altLang="sr-Latn-RS" sz="16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u </a:t>
            </a:r>
            <a:r>
              <a:rPr kumimoji="0" lang="en-US" altLang="sr-Latn-RS" sz="16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posudama</a:t>
            </a:r>
            <a:r>
              <a:rPr kumimoji="0" lang="en-US" altLang="sr-Latn-RS" sz="16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 </a:t>
            </a:r>
            <a:r>
              <a:rPr kumimoji="0" lang="en-US" altLang="sr-Latn-RS" sz="16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različitim</a:t>
            </a:r>
            <a:r>
              <a:rPr kumimoji="0" lang="en-US" altLang="sr-Latn-RS" sz="16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sr-Latn-RS" sz="16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uzorcima</a:t>
            </a:r>
            <a:r>
              <a:rPr kumimoji="0" lang="en-US" altLang="sr-Latn-RS" sz="16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sr-Latn-RS" sz="16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tla</a:t>
            </a:r>
            <a:endParaRPr kumimoji="0" lang="en-US" altLang="sr-Latn-RS" sz="1600" i="0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5755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44D8EC9E-82DD-7A54-BD48-B89C07341018}"/>
              </a:ext>
            </a:extLst>
          </p:cNvPr>
          <p:cNvSpPr/>
          <p:nvPr/>
        </p:nvSpPr>
        <p:spPr>
          <a:xfrm rot="5400000" flipH="1">
            <a:off x="673281" y="4794068"/>
            <a:ext cx="1396637" cy="2743200"/>
          </a:xfrm>
          <a:prstGeom prst="round1Rect">
            <a:avLst>
              <a:gd name="adj" fmla="val 31197"/>
            </a:avLst>
          </a:prstGeom>
          <a:solidFill>
            <a:srgbClr val="D8728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29">
            <a:extLst>
              <a:ext uri="{FF2B5EF4-FFF2-40B4-BE49-F238E27FC236}">
                <a16:creationId xmlns:a16="http://schemas.microsoft.com/office/drawing/2014/main" id="{E5D880A0-4209-F210-AD55-2F3221F29453}"/>
              </a:ext>
            </a:extLst>
          </p:cNvPr>
          <p:cNvSpPr/>
          <p:nvPr/>
        </p:nvSpPr>
        <p:spPr>
          <a:xfrm>
            <a:off x="10327750" y="4588761"/>
            <a:ext cx="2378266" cy="2279573"/>
          </a:xfrm>
          <a:custGeom>
            <a:avLst/>
            <a:gdLst>
              <a:gd name="connsiteX0" fmla="*/ 5723683 w 5723684"/>
              <a:gd name="connsiteY0" fmla="*/ 2861803 h 4951774"/>
              <a:gd name="connsiteX1" fmla="*/ 5723684 w 5723684"/>
              <a:gd name="connsiteY1" fmla="*/ 2861842 h 4951774"/>
              <a:gd name="connsiteX2" fmla="*/ 5723683 w 5723684"/>
              <a:gd name="connsiteY2" fmla="*/ 2951847 h 4951774"/>
              <a:gd name="connsiteX3" fmla="*/ 2861842 w 5723684"/>
              <a:gd name="connsiteY3" fmla="*/ 0 h 4951774"/>
              <a:gd name="connsiteX4" fmla="*/ 4461925 w 5723684"/>
              <a:gd name="connsiteY4" fmla="*/ 488758 h 4951774"/>
              <a:gd name="connsiteX5" fmla="*/ 4518578 w 5723684"/>
              <a:gd name="connsiteY5" fmla="*/ 531122 h 4951774"/>
              <a:gd name="connsiteX6" fmla="*/ 4518578 w 5723684"/>
              <a:gd name="connsiteY6" fmla="*/ 4951774 h 4951774"/>
              <a:gd name="connsiteX7" fmla="*/ 816674 w 5723684"/>
              <a:gd name="connsiteY7" fmla="*/ 4951774 h 4951774"/>
              <a:gd name="connsiteX8" fmla="*/ 653506 w 5723684"/>
              <a:gd name="connsiteY8" fmla="*/ 4772244 h 4951774"/>
              <a:gd name="connsiteX9" fmla="*/ 0 w 5723684"/>
              <a:gd name="connsiteY9" fmla="*/ 2951846 h 4951774"/>
              <a:gd name="connsiteX10" fmla="*/ 0 w 5723684"/>
              <a:gd name="connsiteY10" fmla="*/ 2861842 h 4951774"/>
              <a:gd name="connsiteX11" fmla="*/ 2861842 w 5723684"/>
              <a:gd name="connsiteY11" fmla="*/ 0 h 495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23684" h="4951774">
                <a:moveTo>
                  <a:pt x="5723683" y="2861803"/>
                </a:moveTo>
                <a:lnTo>
                  <a:pt x="5723684" y="2861842"/>
                </a:lnTo>
                <a:cubicBezTo>
                  <a:pt x="5723684" y="2891844"/>
                  <a:pt x="5723683" y="2921845"/>
                  <a:pt x="5723683" y="2951847"/>
                </a:cubicBezTo>
                <a:close/>
                <a:moveTo>
                  <a:pt x="2861842" y="0"/>
                </a:moveTo>
                <a:cubicBezTo>
                  <a:pt x="3454549" y="0"/>
                  <a:pt x="4005172" y="180182"/>
                  <a:pt x="4461925" y="488758"/>
                </a:cubicBezTo>
                <a:lnTo>
                  <a:pt x="4518578" y="531122"/>
                </a:lnTo>
                <a:lnTo>
                  <a:pt x="4518578" y="4951774"/>
                </a:lnTo>
                <a:lnTo>
                  <a:pt x="816674" y="4951774"/>
                </a:lnTo>
                <a:lnTo>
                  <a:pt x="653506" y="4772244"/>
                </a:lnTo>
                <a:cubicBezTo>
                  <a:pt x="245247" y="4277549"/>
                  <a:pt x="0" y="3643338"/>
                  <a:pt x="0" y="2951846"/>
                </a:cubicBezTo>
                <a:lnTo>
                  <a:pt x="0" y="2861842"/>
                </a:lnTo>
                <a:cubicBezTo>
                  <a:pt x="0" y="1281290"/>
                  <a:pt x="1281290" y="0"/>
                  <a:pt x="2861842" y="0"/>
                </a:cubicBezTo>
                <a:close/>
              </a:path>
            </a:pathLst>
          </a:custGeom>
          <a:solidFill>
            <a:srgbClr val="BE3455"/>
          </a:solidFill>
          <a:ln>
            <a:noFill/>
          </a:ln>
          <a:effectLst>
            <a:outerShdw blurRad="279400" dist="190500" dir="2700000" sx="97000" sy="97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CA0B593-3CF2-9272-73E0-1B5B2623391F}"/>
              </a:ext>
            </a:extLst>
          </p:cNvPr>
          <p:cNvGrpSpPr/>
          <p:nvPr/>
        </p:nvGrpSpPr>
        <p:grpSpPr>
          <a:xfrm rot="5400000">
            <a:off x="11126069" y="311051"/>
            <a:ext cx="1106116" cy="746346"/>
            <a:chOff x="3485387" y="4929030"/>
            <a:chExt cx="1548432" cy="1044796"/>
          </a:xfrm>
          <a:solidFill>
            <a:schemeClr val="tx2"/>
          </a:solidFill>
        </p:grpSpPr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68C86FD3-6B5F-8F27-03D5-7C54BF20CCA9}"/>
                </a:ext>
              </a:extLst>
            </p:cNvPr>
            <p:cNvSpPr/>
            <p:nvPr userDrawn="1"/>
          </p:nvSpPr>
          <p:spPr>
            <a:xfrm>
              <a:off x="3485387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E2273C3-094D-9C72-8D11-1C11DFB037A2}"/>
                </a:ext>
              </a:extLst>
            </p:cNvPr>
            <p:cNvSpPr/>
            <p:nvPr userDrawn="1"/>
          </p:nvSpPr>
          <p:spPr>
            <a:xfrm>
              <a:off x="3834758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9">
              <a:extLst>
                <a:ext uri="{FF2B5EF4-FFF2-40B4-BE49-F238E27FC236}">
                  <a16:creationId xmlns:a16="http://schemas.microsoft.com/office/drawing/2014/main" id="{5D48C2AD-7EAB-126A-0EE8-70B6A93062A4}"/>
                </a:ext>
              </a:extLst>
            </p:cNvPr>
            <p:cNvSpPr/>
            <p:nvPr userDrawn="1"/>
          </p:nvSpPr>
          <p:spPr>
            <a:xfrm>
              <a:off x="418412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9">
              <a:extLst>
                <a:ext uri="{FF2B5EF4-FFF2-40B4-BE49-F238E27FC236}">
                  <a16:creationId xmlns:a16="http://schemas.microsoft.com/office/drawing/2014/main" id="{E6D89C43-ECF3-D762-034C-F34733A35CA3}"/>
                </a:ext>
              </a:extLst>
            </p:cNvPr>
            <p:cNvSpPr/>
            <p:nvPr userDrawn="1"/>
          </p:nvSpPr>
          <p:spPr>
            <a:xfrm>
              <a:off x="453349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9">
              <a:extLst>
                <a:ext uri="{FF2B5EF4-FFF2-40B4-BE49-F238E27FC236}">
                  <a16:creationId xmlns:a16="http://schemas.microsoft.com/office/drawing/2014/main" id="{7A991674-53AD-1715-5180-A4663A269D49}"/>
                </a:ext>
              </a:extLst>
            </p:cNvPr>
            <p:cNvSpPr/>
            <p:nvPr userDrawn="1"/>
          </p:nvSpPr>
          <p:spPr>
            <a:xfrm>
              <a:off x="4882870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9">
              <a:extLst>
                <a:ext uri="{FF2B5EF4-FFF2-40B4-BE49-F238E27FC236}">
                  <a16:creationId xmlns:a16="http://schemas.microsoft.com/office/drawing/2014/main" id="{8F19B52E-3C9D-0F29-D6CF-C499ABAA373F}"/>
                </a:ext>
              </a:extLst>
            </p:cNvPr>
            <p:cNvSpPr/>
            <p:nvPr userDrawn="1"/>
          </p:nvSpPr>
          <p:spPr>
            <a:xfrm>
              <a:off x="3485387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9">
              <a:extLst>
                <a:ext uri="{FF2B5EF4-FFF2-40B4-BE49-F238E27FC236}">
                  <a16:creationId xmlns:a16="http://schemas.microsoft.com/office/drawing/2014/main" id="{C1720F91-45FC-C97A-4911-A11F34B5FE66}"/>
                </a:ext>
              </a:extLst>
            </p:cNvPr>
            <p:cNvSpPr/>
            <p:nvPr userDrawn="1"/>
          </p:nvSpPr>
          <p:spPr>
            <a:xfrm>
              <a:off x="3834758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9">
              <a:extLst>
                <a:ext uri="{FF2B5EF4-FFF2-40B4-BE49-F238E27FC236}">
                  <a16:creationId xmlns:a16="http://schemas.microsoft.com/office/drawing/2014/main" id="{E669C2CE-151A-B110-CC43-951A6C1BF554}"/>
                </a:ext>
              </a:extLst>
            </p:cNvPr>
            <p:cNvSpPr/>
            <p:nvPr userDrawn="1"/>
          </p:nvSpPr>
          <p:spPr>
            <a:xfrm>
              <a:off x="418412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9">
              <a:extLst>
                <a:ext uri="{FF2B5EF4-FFF2-40B4-BE49-F238E27FC236}">
                  <a16:creationId xmlns:a16="http://schemas.microsoft.com/office/drawing/2014/main" id="{686F53AB-EEF9-4199-3853-FA6087DF0434}"/>
                </a:ext>
              </a:extLst>
            </p:cNvPr>
            <p:cNvSpPr/>
            <p:nvPr userDrawn="1"/>
          </p:nvSpPr>
          <p:spPr>
            <a:xfrm>
              <a:off x="453349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9">
              <a:extLst>
                <a:ext uri="{FF2B5EF4-FFF2-40B4-BE49-F238E27FC236}">
                  <a16:creationId xmlns:a16="http://schemas.microsoft.com/office/drawing/2014/main" id="{603FE165-0086-6E88-A05F-DEC1C398254A}"/>
                </a:ext>
              </a:extLst>
            </p:cNvPr>
            <p:cNvSpPr/>
            <p:nvPr userDrawn="1"/>
          </p:nvSpPr>
          <p:spPr>
            <a:xfrm>
              <a:off x="4882870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9">
              <a:extLst>
                <a:ext uri="{FF2B5EF4-FFF2-40B4-BE49-F238E27FC236}">
                  <a16:creationId xmlns:a16="http://schemas.microsoft.com/office/drawing/2014/main" id="{2D6DB311-6E2A-A34E-B34E-9468CFF22C53}"/>
                </a:ext>
              </a:extLst>
            </p:cNvPr>
            <p:cNvSpPr/>
            <p:nvPr userDrawn="1"/>
          </p:nvSpPr>
          <p:spPr>
            <a:xfrm>
              <a:off x="3485387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9">
              <a:extLst>
                <a:ext uri="{FF2B5EF4-FFF2-40B4-BE49-F238E27FC236}">
                  <a16:creationId xmlns:a16="http://schemas.microsoft.com/office/drawing/2014/main" id="{8983886F-7BBE-E7C8-0D62-C4A28D97488E}"/>
                </a:ext>
              </a:extLst>
            </p:cNvPr>
            <p:cNvSpPr/>
            <p:nvPr userDrawn="1"/>
          </p:nvSpPr>
          <p:spPr>
            <a:xfrm>
              <a:off x="3834758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9">
              <a:extLst>
                <a:ext uri="{FF2B5EF4-FFF2-40B4-BE49-F238E27FC236}">
                  <a16:creationId xmlns:a16="http://schemas.microsoft.com/office/drawing/2014/main" id="{74AF4779-9827-FB02-CF20-0BE69C87C418}"/>
                </a:ext>
              </a:extLst>
            </p:cNvPr>
            <p:cNvSpPr/>
            <p:nvPr userDrawn="1"/>
          </p:nvSpPr>
          <p:spPr>
            <a:xfrm>
              <a:off x="418412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9">
              <a:extLst>
                <a:ext uri="{FF2B5EF4-FFF2-40B4-BE49-F238E27FC236}">
                  <a16:creationId xmlns:a16="http://schemas.microsoft.com/office/drawing/2014/main" id="{221D3025-02B2-8848-96B5-32D24717ED4A}"/>
                </a:ext>
              </a:extLst>
            </p:cNvPr>
            <p:cNvSpPr/>
            <p:nvPr userDrawn="1"/>
          </p:nvSpPr>
          <p:spPr>
            <a:xfrm>
              <a:off x="453349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9">
              <a:extLst>
                <a:ext uri="{FF2B5EF4-FFF2-40B4-BE49-F238E27FC236}">
                  <a16:creationId xmlns:a16="http://schemas.microsoft.com/office/drawing/2014/main" id="{145F44E1-F012-7455-F61C-15D060AF3C83}"/>
                </a:ext>
              </a:extLst>
            </p:cNvPr>
            <p:cNvSpPr/>
            <p:nvPr userDrawn="1"/>
          </p:nvSpPr>
          <p:spPr>
            <a:xfrm>
              <a:off x="4882870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9">
              <a:extLst>
                <a:ext uri="{FF2B5EF4-FFF2-40B4-BE49-F238E27FC236}">
                  <a16:creationId xmlns:a16="http://schemas.microsoft.com/office/drawing/2014/main" id="{5B5B614F-1B70-601F-B6E6-3045E3BB9EF5}"/>
                </a:ext>
              </a:extLst>
            </p:cNvPr>
            <p:cNvSpPr/>
            <p:nvPr userDrawn="1"/>
          </p:nvSpPr>
          <p:spPr>
            <a:xfrm>
              <a:off x="3485387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9">
              <a:extLst>
                <a:ext uri="{FF2B5EF4-FFF2-40B4-BE49-F238E27FC236}">
                  <a16:creationId xmlns:a16="http://schemas.microsoft.com/office/drawing/2014/main" id="{CDFE045B-4748-7AA5-EA6C-AE45C4009014}"/>
                </a:ext>
              </a:extLst>
            </p:cNvPr>
            <p:cNvSpPr/>
            <p:nvPr userDrawn="1"/>
          </p:nvSpPr>
          <p:spPr>
            <a:xfrm>
              <a:off x="3834758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9">
              <a:extLst>
                <a:ext uri="{FF2B5EF4-FFF2-40B4-BE49-F238E27FC236}">
                  <a16:creationId xmlns:a16="http://schemas.microsoft.com/office/drawing/2014/main" id="{3604131F-C701-DA6B-5DE4-16C0A755F7DF}"/>
                </a:ext>
              </a:extLst>
            </p:cNvPr>
            <p:cNvSpPr/>
            <p:nvPr userDrawn="1"/>
          </p:nvSpPr>
          <p:spPr>
            <a:xfrm>
              <a:off x="418412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9">
              <a:extLst>
                <a:ext uri="{FF2B5EF4-FFF2-40B4-BE49-F238E27FC236}">
                  <a16:creationId xmlns:a16="http://schemas.microsoft.com/office/drawing/2014/main" id="{17368EB3-74F7-3F5A-706D-C533AC3A613E}"/>
                </a:ext>
              </a:extLst>
            </p:cNvPr>
            <p:cNvSpPr/>
            <p:nvPr userDrawn="1"/>
          </p:nvSpPr>
          <p:spPr>
            <a:xfrm>
              <a:off x="453349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9">
              <a:extLst>
                <a:ext uri="{FF2B5EF4-FFF2-40B4-BE49-F238E27FC236}">
                  <a16:creationId xmlns:a16="http://schemas.microsoft.com/office/drawing/2014/main" id="{4920DD5C-1006-5F43-2B83-39DEC5032149}"/>
                </a:ext>
              </a:extLst>
            </p:cNvPr>
            <p:cNvSpPr/>
            <p:nvPr userDrawn="1"/>
          </p:nvSpPr>
          <p:spPr>
            <a:xfrm>
              <a:off x="4882870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Freeform 31">
            <a:extLst>
              <a:ext uri="{FF2B5EF4-FFF2-40B4-BE49-F238E27FC236}">
                <a16:creationId xmlns:a16="http://schemas.microsoft.com/office/drawing/2014/main" id="{A66D2C91-D81D-DC3C-A6BF-39E75C185938}"/>
              </a:ext>
            </a:extLst>
          </p:cNvPr>
          <p:cNvSpPr/>
          <p:nvPr/>
        </p:nvSpPr>
        <p:spPr>
          <a:xfrm rot="10800000">
            <a:off x="-479662" y="0"/>
            <a:ext cx="2268459" cy="1962529"/>
          </a:xfrm>
          <a:custGeom>
            <a:avLst/>
            <a:gdLst>
              <a:gd name="connsiteX0" fmla="*/ 5723683 w 5723684"/>
              <a:gd name="connsiteY0" fmla="*/ 2861803 h 4951774"/>
              <a:gd name="connsiteX1" fmla="*/ 5723684 w 5723684"/>
              <a:gd name="connsiteY1" fmla="*/ 2861842 h 4951774"/>
              <a:gd name="connsiteX2" fmla="*/ 5723683 w 5723684"/>
              <a:gd name="connsiteY2" fmla="*/ 2951847 h 4951774"/>
              <a:gd name="connsiteX3" fmla="*/ 2861842 w 5723684"/>
              <a:gd name="connsiteY3" fmla="*/ 0 h 4951774"/>
              <a:gd name="connsiteX4" fmla="*/ 4461925 w 5723684"/>
              <a:gd name="connsiteY4" fmla="*/ 488758 h 4951774"/>
              <a:gd name="connsiteX5" fmla="*/ 4518578 w 5723684"/>
              <a:gd name="connsiteY5" fmla="*/ 531122 h 4951774"/>
              <a:gd name="connsiteX6" fmla="*/ 4518578 w 5723684"/>
              <a:gd name="connsiteY6" fmla="*/ 4951774 h 4951774"/>
              <a:gd name="connsiteX7" fmla="*/ 816674 w 5723684"/>
              <a:gd name="connsiteY7" fmla="*/ 4951774 h 4951774"/>
              <a:gd name="connsiteX8" fmla="*/ 653506 w 5723684"/>
              <a:gd name="connsiteY8" fmla="*/ 4772244 h 4951774"/>
              <a:gd name="connsiteX9" fmla="*/ 0 w 5723684"/>
              <a:gd name="connsiteY9" fmla="*/ 2951846 h 4951774"/>
              <a:gd name="connsiteX10" fmla="*/ 0 w 5723684"/>
              <a:gd name="connsiteY10" fmla="*/ 2861842 h 4951774"/>
              <a:gd name="connsiteX11" fmla="*/ 2861842 w 5723684"/>
              <a:gd name="connsiteY11" fmla="*/ 0 h 495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23684" h="4951774">
                <a:moveTo>
                  <a:pt x="5723683" y="2861803"/>
                </a:moveTo>
                <a:lnTo>
                  <a:pt x="5723684" y="2861842"/>
                </a:lnTo>
                <a:cubicBezTo>
                  <a:pt x="5723684" y="2891844"/>
                  <a:pt x="5723683" y="2921845"/>
                  <a:pt x="5723683" y="2951847"/>
                </a:cubicBezTo>
                <a:close/>
                <a:moveTo>
                  <a:pt x="2861842" y="0"/>
                </a:moveTo>
                <a:cubicBezTo>
                  <a:pt x="3454549" y="0"/>
                  <a:pt x="4005172" y="180182"/>
                  <a:pt x="4461925" y="488758"/>
                </a:cubicBezTo>
                <a:lnTo>
                  <a:pt x="4518578" y="531122"/>
                </a:lnTo>
                <a:lnTo>
                  <a:pt x="4518578" y="4951774"/>
                </a:lnTo>
                <a:lnTo>
                  <a:pt x="816674" y="4951774"/>
                </a:lnTo>
                <a:lnTo>
                  <a:pt x="653506" y="4772244"/>
                </a:lnTo>
                <a:cubicBezTo>
                  <a:pt x="245247" y="4277549"/>
                  <a:pt x="0" y="3643338"/>
                  <a:pt x="0" y="2951846"/>
                </a:cubicBezTo>
                <a:lnTo>
                  <a:pt x="0" y="2861842"/>
                </a:lnTo>
                <a:cubicBezTo>
                  <a:pt x="0" y="1281290"/>
                  <a:pt x="1281290" y="0"/>
                  <a:pt x="2861842" y="0"/>
                </a:cubicBezTo>
                <a:close/>
              </a:path>
            </a:pathLst>
          </a:custGeom>
          <a:solidFill>
            <a:srgbClr val="FC1A70"/>
          </a:solidFill>
          <a:ln>
            <a:noFill/>
          </a:ln>
          <a:effectLst>
            <a:outerShdw blurRad="279400" dist="190500" dir="2700000" sx="97000" sy="97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2" name="Grafika 31">
            <a:extLst>
              <a:ext uri="{FF2B5EF4-FFF2-40B4-BE49-F238E27FC236}">
                <a16:creationId xmlns:a16="http://schemas.microsoft.com/office/drawing/2014/main" id="{A8C39B9D-57EC-46DD-BE3C-B2F19CE390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38839" y="6285891"/>
            <a:ext cx="1556088" cy="587943"/>
          </a:xfrm>
          <a:prstGeom prst="rect">
            <a:avLst/>
          </a:prstGeom>
        </p:spPr>
      </p:pic>
      <p:sp>
        <p:nvSpPr>
          <p:cNvPr id="35" name="Rectangle 1">
            <a:extLst>
              <a:ext uri="{FF2B5EF4-FFF2-40B4-BE49-F238E27FC236}">
                <a16:creationId xmlns:a16="http://schemas.microsoft.com/office/drawing/2014/main" id="{54FABABB-39B8-42C8-86EF-30AB4134B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5090972"/>
            <a:ext cx="68661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sr-Latn-RS" sz="1600" b="1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Slika</a:t>
            </a:r>
            <a:r>
              <a:rPr kumimoji="0" lang="en-US" altLang="sr-Latn-RS" sz="1600" b="1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altLang="sr-Latn-RS" sz="16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altLang="sr-Latn-RS" sz="1600" b="1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sr-Latn-RS" sz="16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Grafički</a:t>
            </a:r>
            <a:r>
              <a:rPr kumimoji="0" lang="en-US" altLang="sr-Latn-RS" sz="16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sr-Latn-RS" sz="16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prikaz</a:t>
            </a:r>
            <a:r>
              <a:rPr kumimoji="0" lang="en-US" altLang="sr-Latn-RS" sz="16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sr-Latn-RS" sz="16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rasta</a:t>
            </a:r>
            <a:r>
              <a:rPr kumimoji="0" lang="en-US" altLang="sr-Latn-RS" sz="16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sr-Latn-RS" sz="16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stabljike</a:t>
            </a:r>
            <a:r>
              <a:rPr kumimoji="0" lang="en-US" altLang="sr-Latn-RS" sz="16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altLang="sr-Latn-RS" sz="16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pšenice</a:t>
            </a:r>
            <a:r>
              <a:rPr kumimoji="0" lang="en-US" altLang="sr-Latn-RS" sz="16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u </a:t>
            </a:r>
            <a:r>
              <a:rPr kumimoji="0" lang="en-US" altLang="sr-Latn-RS" sz="16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posudama</a:t>
            </a:r>
            <a:r>
              <a:rPr kumimoji="0" lang="en-US" altLang="sr-Latn-RS" sz="16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 </a:t>
            </a:r>
            <a:r>
              <a:rPr kumimoji="0" lang="en-US" altLang="sr-Latn-RS" sz="16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različitim</a:t>
            </a:r>
            <a:r>
              <a:rPr kumimoji="0" lang="en-US" altLang="sr-Latn-RS" sz="16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sr-Latn-RS" sz="16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uzorcima</a:t>
            </a:r>
            <a:r>
              <a:rPr kumimoji="0" lang="en-US" altLang="sr-Latn-RS" sz="16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sr-Latn-RS" sz="16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tla</a:t>
            </a:r>
            <a:endParaRPr kumimoji="0" lang="en-US" altLang="sr-Latn-RS" sz="1600" i="0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33" name="TekstniOkvir 32">
            <a:extLst>
              <a:ext uri="{FF2B5EF4-FFF2-40B4-BE49-F238E27FC236}">
                <a16:creationId xmlns:a16="http://schemas.microsoft.com/office/drawing/2014/main" id="{C1A8CB65-2D21-45BE-8647-08E88D512C49}"/>
              </a:ext>
            </a:extLst>
          </p:cNvPr>
          <p:cNvSpPr txBox="1"/>
          <p:nvPr/>
        </p:nvSpPr>
        <p:spPr>
          <a:xfrm>
            <a:off x="4239064" y="180165"/>
            <a:ext cx="3713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Rast stabljike pšenice</a:t>
            </a:r>
          </a:p>
        </p:txBody>
      </p:sp>
      <p:graphicFrame>
        <p:nvGraphicFramePr>
          <p:cNvPr id="34" name="Grafikon 33">
            <a:extLst>
              <a:ext uri="{FF2B5EF4-FFF2-40B4-BE49-F238E27FC236}">
                <a16:creationId xmlns:a16="http://schemas.microsoft.com/office/drawing/2014/main" id="{93735173-79B0-4188-A354-F132E5E525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49126"/>
              </p:ext>
            </p:extLst>
          </p:nvPr>
        </p:nvGraphicFramePr>
        <p:xfrm>
          <a:off x="1788797" y="703385"/>
          <a:ext cx="8743847" cy="4349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0580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44D8EC9E-82DD-7A54-BD48-B89C07341018}"/>
              </a:ext>
            </a:extLst>
          </p:cNvPr>
          <p:cNvSpPr/>
          <p:nvPr/>
        </p:nvSpPr>
        <p:spPr>
          <a:xfrm rot="5400000" flipH="1">
            <a:off x="673281" y="4794068"/>
            <a:ext cx="1396637" cy="2743200"/>
          </a:xfrm>
          <a:prstGeom prst="round1Rect">
            <a:avLst>
              <a:gd name="adj" fmla="val 31197"/>
            </a:avLst>
          </a:prstGeom>
          <a:solidFill>
            <a:srgbClr val="D8728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29">
            <a:extLst>
              <a:ext uri="{FF2B5EF4-FFF2-40B4-BE49-F238E27FC236}">
                <a16:creationId xmlns:a16="http://schemas.microsoft.com/office/drawing/2014/main" id="{E5D880A0-4209-F210-AD55-2F3221F29453}"/>
              </a:ext>
            </a:extLst>
          </p:cNvPr>
          <p:cNvSpPr/>
          <p:nvPr/>
        </p:nvSpPr>
        <p:spPr>
          <a:xfrm>
            <a:off x="10327750" y="4588761"/>
            <a:ext cx="2378266" cy="2279573"/>
          </a:xfrm>
          <a:custGeom>
            <a:avLst/>
            <a:gdLst>
              <a:gd name="connsiteX0" fmla="*/ 5723683 w 5723684"/>
              <a:gd name="connsiteY0" fmla="*/ 2861803 h 4951774"/>
              <a:gd name="connsiteX1" fmla="*/ 5723684 w 5723684"/>
              <a:gd name="connsiteY1" fmla="*/ 2861842 h 4951774"/>
              <a:gd name="connsiteX2" fmla="*/ 5723683 w 5723684"/>
              <a:gd name="connsiteY2" fmla="*/ 2951847 h 4951774"/>
              <a:gd name="connsiteX3" fmla="*/ 2861842 w 5723684"/>
              <a:gd name="connsiteY3" fmla="*/ 0 h 4951774"/>
              <a:gd name="connsiteX4" fmla="*/ 4461925 w 5723684"/>
              <a:gd name="connsiteY4" fmla="*/ 488758 h 4951774"/>
              <a:gd name="connsiteX5" fmla="*/ 4518578 w 5723684"/>
              <a:gd name="connsiteY5" fmla="*/ 531122 h 4951774"/>
              <a:gd name="connsiteX6" fmla="*/ 4518578 w 5723684"/>
              <a:gd name="connsiteY6" fmla="*/ 4951774 h 4951774"/>
              <a:gd name="connsiteX7" fmla="*/ 816674 w 5723684"/>
              <a:gd name="connsiteY7" fmla="*/ 4951774 h 4951774"/>
              <a:gd name="connsiteX8" fmla="*/ 653506 w 5723684"/>
              <a:gd name="connsiteY8" fmla="*/ 4772244 h 4951774"/>
              <a:gd name="connsiteX9" fmla="*/ 0 w 5723684"/>
              <a:gd name="connsiteY9" fmla="*/ 2951846 h 4951774"/>
              <a:gd name="connsiteX10" fmla="*/ 0 w 5723684"/>
              <a:gd name="connsiteY10" fmla="*/ 2861842 h 4951774"/>
              <a:gd name="connsiteX11" fmla="*/ 2861842 w 5723684"/>
              <a:gd name="connsiteY11" fmla="*/ 0 h 495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23684" h="4951774">
                <a:moveTo>
                  <a:pt x="5723683" y="2861803"/>
                </a:moveTo>
                <a:lnTo>
                  <a:pt x="5723684" y="2861842"/>
                </a:lnTo>
                <a:cubicBezTo>
                  <a:pt x="5723684" y="2891844"/>
                  <a:pt x="5723683" y="2921845"/>
                  <a:pt x="5723683" y="2951847"/>
                </a:cubicBezTo>
                <a:close/>
                <a:moveTo>
                  <a:pt x="2861842" y="0"/>
                </a:moveTo>
                <a:cubicBezTo>
                  <a:pt x="3454549" y="0"/>
                  <a:pt x="4005172" y="180182"/>
                  <a:pt x="4461925" y="488758"/>
                </a:cubicBezTo>
                <a:lnTo>
                  <a:pt x="4518578" y="531122"/>
                </a:lnTo>
                <a:lnTo>
                  <a:pt x="4518578" y="4951774"/>
                </a:lnTo>
                <a:lnTo>
                  <a:pt x="816674" y="4951774"/>
                </a:lnTo>
                <a:lnTo>
                  <a:pt x="653506" y="4772244"/>
                </a:lnTo>
                <a:cubicBezTo>
                  <a:pt x="245247" y="4277549"/>
                  <a:pt x="0" y="3643338"/>
                  <a:pt x="0" y="2951846"/>
                </a:cubicBezTo>
                <a:lnTo>
                  <a:pt x="0" y="2861842"/>
                </a:lnTo>
                <a:cubicBezTo>
                  <a:pt x="0" y="1281290"/>
                  <a:pt x="1281290" y="0"/>
                  <a:pt x="2861842" y="0"/>
                </a:cubicBezTo>
                <a:close/>
              </a:path>
            </a:pathLst>
          </a:custGeom>
          <a:solidFill>
            <a:srgbClr val="BE3455"/>
          </a:solidFill>
          <a:ln>
            <a:noFill/>
          </a:ln>
          <a:effectLst>
            <a:outerShdw blurRad="279400" dist="190500" dir="2700000" sx="97000" sy="97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CA0B593-3CF2-9272-73E0-1B5B2623391F}"/>
              </a:ext>
            </a:extLst>
          </p:cNvPr>
          <p:cNvGrpSpPr/>
          <p:nvPr/>
        </p:nvGrpSpPr>
        <p:grpSpPr>
          <a:xfrm rot="5400000">
            <a:off x="11126069" y="311051"/>
            <a:ext cx="1106116" cy="746346"/>
            <a:chOff x="3485387" y="4929030"/>
            <a:chExt cx="1548432" cy="1044796"/>
          </a:xfrm>
          <a:solidFill>
            <a:schemeClr val="tx2"/>
          </a:solidFill>
        </p:grpSpPr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68C86FD3-6B5F-8F27-03D5-7C54BF20CCA9}"/>
                </a:ext>
              </a:extLst>
            </p:cNvPr>
            <p:cNvSpPr/>
            <p:nvPr userDrawn="1"/>
          </p:nvSpPr>
          <p:spPr>
            <a:xfrm>
              <a:off x="3485387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E2273C3-094D-9C72-8D11-1C11DFB037A2}"/>
                </a:ext>
              </a:extLst>
            </p:cNvPr>
            <p:cNvSpPr/>
            <p:nvPr userDrawn="1"/>
          </p:nvSpPr>
          <p:spPr>
            <a:xfrm>
              <a:off x="3834758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9">
              <a:extLst>
                <a:ext uri="{FF2B5EF4-FFF2-40B4-BE49-F238E27FC236}">
                  <a16:creationId xmlns:a16="http://schemas.microsoft.com/office/drawing/2014/main" id="{5D48C2AD-7EAB-126A-0EE8-70B6A93062A4}"/>
                </a:ext>
              </a:extLst>
            </p:cNvPr>
            <p:cNvSpPr/>
            <p:nvPr userDrawn="1"/>
          </p:nvSpPr>
          <p:spPr>
            <a:xfrm>
              <a:off x="418412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9">
              <a:extLst>
                <a:ext uri="{FF2B5EF4-FFF2-40B4-BE49-F238E27FC236}">
                  <a16:creationId xmlns:a16="http://schemas.microsoft.com/office/drawing/2014/main" id="{E6D89C43-ECF3-D762-034C-F34733A35CA3}"/>
                </a:ext>
              </a:extLst>
            </p:cNvPr>
            <p:cNvSpPr/>
            <p:nvPr userDrawn="1"/>
          </p:nvSpPr>
          <p:spPr>
            <a:xfrm>
              <a:off x="453349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9">
              <a:extLst>
                <a:ext uri="{FF2B5EF4-FFF2-40B4-BE49-F238E27FC236}">
                  <a16:creationId xmlns:a16="http://schemas.microsoft.com/office/drawing/2014/main" id="{7A991674-53AD-1715-5180-A4663A269D49}"/>
                </a:ext>
              </a:extLst>
            </p:cNvPr>
            <p:cNvSpPr/>
            <p:nvPr userDrawn="1"/>
          </p:nvSpPr>
          <p:spPr>
            <a:xfrm>
              <a:off x="4882870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9">
              <a:extLst>
                <a:ext uri="{FF2B5EF4-FFF2-40B4-BE49-F238E27FC236}">
                  <a16:creationId xmlns:a16="http://schemas.microsoft.com/office/drawing/2014/main" id="{8F19B52E-3C9D-0F29-D6CF-C499ABAA373F}"/>
                </a:ext>
              </a:extLst>
            </p:cNvPr>
            <p:cNvSpPr/>
            <p:nvPr userDrawn="1"/>
          </p:nvSpPr>
          <p:spPr>
            <a:xfrm>
              <a:off x="3485387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9">
              <a:extLst>
                <a:ext uri="{FF2B5EF4-FFF2-40B4-BE49-F238E27FC236}">
                  <a16:creationId xmlns:a16="http://schemas.microsoft.com/office/drawing/2014/main" id="{C1720F91-45FC-C97A-4911-A11F34B5FE66}"/>
                </a:ext>
              </a:extLst>
            </p:cNvPr>
            <p:cNvSpPr/>
            <p:nvPr userDrawn="1"/>
          </p:nvSpPr>
          <p:spPr>
            <a:xfrm>
              <a:off x="3834758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9">
              <a:extLst>
                <a:ext uri="{FF2B5EF4-FFF2-40B4-BE49-F238E27FC236}">
                  <a16:creationId xmlns:a16="http://schemas.microsoft.com/office/drawing/2014/main" id="{E669C2CE-151A-B110-CC43-951A6C1BF554}"/>
                </a:ext>
              </a:extLst>
            </p:cNvPr>
            <p:cNvSpPr/>
            <p:nvPr userDrawn="1"/>
          </p:nvSpPr>
          <p:spPr>
            <a:xfrm>
              <a:off x="418412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9">
              <a:extLst>
                <a:ext uri="{FF2B5EF4-FFF2-40B4-BE49-F238E27FC236}">
                  <a16:creationId xmlns:a16="http://schemas.microsoft.com/office/drawing/2014/main" id="{686F53AB-EEF9-4199-3853-FA6087DF0434}"/>
                </a:ext>
              </a:extLst>
            </p:cNvPr>
            <p:cNvSpPr/>
            <p:nvPr userDrawn="1"/>
          </p:nvSpPr>
          <p:spPr>
            <a:xfrm>
              <a:off x="453349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9">
              <a:extLst>
                <a:ext uri="{FF2B5EF4-FFF2-40B4-BE49-F238E27FC236}">
                  <a16:creationId xmlns:a16="http://schemas.microsoft.com/office/drawing/2014/main" id="{603FE165-0086-6E88-A05F-DEC1C398254A}"/>
                </a:ext>
              </a:extLst>
            </p:cNvPr>
            <p:cNvSpPr/>
            <p:nvPr userDrawn="1"/>
          </p:nvSpPr>
          <p:spPr>
            <a:xfrm>
              <a:off x="4882870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9">
              <a:extLst>
                <a:ext uri="{FF2B5EF4-FFF2-40B4-BE49-F238E27FC236}">
                  <a16:creationId xmlns:a16="http://schemas.microsoft.com/office/drawing/2014/main" id="{2D6DB311-6E2A-A34E-B34E-9468CFF22C53}"/>
                </a:ext>
              </a:extLst>
            </p:cNvPr>
            <p:cNvSpPr/>
            <p:nvPr userDrawn="1"/>
          </p:nvSpPr>
          <p:spPr>
            <a:xfrm>
              <a:off x="3485387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9">
              <a:extLst>
                <a:ext uri="{FF2B5EF4-FFF2-40B4-BE49-F238E27FC236}">
                  <a16:creationId xmlns:a16="http://schemas.microsoft.com/office/drawing/2014/main" id="{8983886F-7BBE-E7C8-0D62-C4A28D97488E}"/>
                </a:ext>
              </a:extLst>
            </p:cNvPr>
            <p:cNvSpPr/>
            <p:nvPr userDrawn="1"/>
          </p:nvSpPr>
          <p:spPr>
            <a:xfrm>
              <a:off x="3834758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9">
              <a:extLst>
                <a:ext uri="{FF2B5EF4-FFF2-40B4-BE49-F238E27FC236}">
                  <a16:creationId xmlns:a16="http://schemas.microsoft.com/office/drawing/2014/main" id="{74AF4779-9827-FB02-CF20-0BE69C87C418}"/>
                </a:ext>
              </a:extLst>
            </p:cNvPr>
            <p:cNvSpPr/>
            <p:nvPr userDrawn="1"/>
          </p:nvSpPr>
          <p:spPr>
            <a:xfrm>
              <a:off x="418412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9">
              <a:extLst>
                <a:ext uri="{FF2B5EF4-FFF2-40B4-BE49-F238E27FC236}">
                  <a16:creationId xmlns:a16="http://schemas.microsoft.com/office/drawing/2014/main" id="{221D3025-02B2-8848-96B5-32D24717ED4A}"/>
                </a:ext>
              </a:extLst>
            </p:cNvPr>
            <p:cNvSpPr/>
            <p:nvPr userDrawn="1"/>
          </p:nvSpPr>
          <p:spPr>
            <a:xfrm>
              <a:off x="453349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9">
              <a:extLst>
                <a:ext uri="{FF2B5EF4-FFF2-40B4-BE49-F238E27FC236}">
                  <a16:creationId xmlns:a16="http://schemas.microsoft.com/office/drawing/2014/main" id="{145F44E1-F012-7455-F61C-15D060AF3C83}"/>
                </a:ext>
              </a:extLst>
            </p:cNvPr>
            <p:cNvSpPr/>
            <p:nvPr userDrawn="1"/>
          </p:nvSpPr>
          <p:spPr>
            <a:xfrm>
              <a:off x="4882870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9">
              <a:extLst>
                <a:ext uri="{FF2B5EF4-FFF2-40B4-BE49-F238E27FC236}">
                  <a16:creationId xmlns:a16="http://schemas.microsoft.com/office/drawing/2014/main" id="{5B5B614F-1B70-601F-B6E6-3045E3BB9EF5}"/>
                </a:ext>
              </a:extLst>
            </p:cNvPr>
            <p:cNvSpPr/>
            <p:nvPr userDrawn="1"/>
          </p:nvSpPr>
          <p:spPr>
            <a:xfrm>
              <a:off x="3485387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9">
              <a:extLst>
                <a:ext uri="{FF2B5EF4-FFF2-40B4-BE49-F238E27FC236}">
                  <a16:creationId xmlns:a16="http://schemas.microsoft.com/office/drawing/2014/main" id="{CDFE045B-4748-7AA5-EA6C-AE45C4009014}"/>
                </a:ext>
              </a:extLst>
            </p:cNvPr>
            <p:cNvSpPr/>
            <p:nvPr userDrawn="1"/>
          </p:nvSpPr>
          <p:spPr>
            <a:xfrm>
              <a:off x="3834758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9">
              <a:extLst>
                <a:ext uri="{FF2B5EF4-FFF2-40B4-BE49-F238E27FC236}">
                  <a16:creationId xmlns:a16="http://schemas.microsoft.com/office/drawing/2014/main" id="{3604131F-C701-DA6B-5DE4-16C0A755F7DF}"/>
                </a:ext>
              </a:extLst>
            </p:cNvPr>
            <p:cNvSpPr/>
            <p:nvPr userDrawn="1"/>
          </p:nvSpPr>
          <p:spPr>
            <a:xfrm>
              <a:off x="418412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9">
              <a:extLst>
                <a:ext uri="{FF2B5EF4-FFF2-40B4-BE49-F238E27FC236}">
                  <a16:creationId xmlns:a16="http://schemas.microsoft.com/office/drawing/2014/main" id="{17368EB3-74F7-3F5A-706D-C533AC3A613E}"/>
                </a:ext>
              </a:extLst>
            </p:cNvPr>
            <p:cNvSpPr/>
            <p:nvPr userDrawn="1"/>
          </p:nvSpPr>
          <p:spPr>
            <a:xfrm>
              <a:off x="453349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9">
              <a:extLst>
                <a:ext uri="{FF2B5EF4-FFF2-40B4-BE49-F238E27FC236}">
                  <a16:creationId xmlns:a16="http://schemas.microsoft.com/office/drawing/2014/main" id="{4920DD5C-1006-5F43-2B83-39DEC5032149}"/>
                </a:ext>
              </a:extLst>
            </p:cNvPr>
            <p:cNvSpPr/>
            <p:nvPr userDrawn="1"/>
          </p:nvSpPr>
          <p:spPr>
            <a:xfrm>
              <a:off x="4882870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Freeform 31">
            <a:extLst>
              <a:ext uri="{FF2B5EF4-FFF2-40B4-BE49-F238E27FC236}">
                <a16:creationId xmlns:a16="http://schemas.microsoft.com/office/drawing/2014/main" id="{A66D2C91-D81D-DC3C-A6BF-39E75C185938}"/>
              </a:ext>
            </a:extLst>
          </p:cNvPr>
          <p:cNvSpPr/>
          <p:nvPr/>
        </p:nvSpPr>
        <p:spPr>
          <a:xfrm rot="10800000">
            <a:off x="-479662" y="0"/>
            <a:ext cx="2268459" cy="1962529"/>
          </a:xfrm>
          <a:custGeom>
            <a:avLst/>
            <a:gdLst>
              <a:gd name="connsiteX0" fmla="*/ 5723683 w 5723684"/>
              <a:gd name="connsiteY0" fmla="*/ 2861803 h 4951774"/>
              <a:gd name="connsiteX1" fmla="*/ 5723684 w 5723684"/>
              <a:gd name="connsiteY1" fmla="*/ 2861842 h 4951774"/>
              <a:gd name="connsiteX2" fmla="*/ 5723683 w 5723684"/>
              <a:gd name="connsiteY2" fmla="*/ 2951847 h 4951774"/>
              <a:gd name="connsiteX3" fmla="*/ 2861842 w 5723684"/>
              <a:gd name="connsiteY3" fmla="*/ 0 h 4951774"/>
              <a:gd name="connsiteX4" fmla="*/ 4461925 w 5723684"/>
              <a:gd name="connsiteY4" fmla="*/ 488758 h 4951774"/>
              <a:gd name="connsiteX5" fmla="*/ 4518578 w 5723684"/>
              <a:gd name="connsiteY5" fmla="*/ 531122 h 4951774"/>
              <a:gd name="connsiteX6" fmla="*/ 4518578 w 5723684"/>
              <a:gd name="connsiteY6" fmla="*/ 4951774 h 4951774"/>
              <a:gd name="connsiteX7" fmla="*/ 816674 w 5723684"/>
              <a:gd name="connsiteY7" fmla="*/ 4951774 h 4951774"/>
              <a:gd name="connsiteX8" fmla="*/ 653506 w 5723684"/>
              <a:gd name="connsiteY8" fmla="*/ 4772244 h 4951774"/>
              <a:gd name="connsiteX9" fmla="*/ 0 w 5723684"/>
              <a:gd name="connsiteY9" fmla="*/ 2951846 h 4951774"/>
              <a:gd name="connsiteX10" fmla="*/ 0 w 5723684"/>
              <a:gd name="connsiteY10" fmla="*/ 2861842 h 4951774"/>
              <a:gd name="connsiteX11" fmla="*/ 2861842 w 5723684"/>
              <a:gd name="connsiteY11" fmla="*/ 0 h 495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23684" h="4951774">
                <a:moveTo>
                  <a:pt x="5723683" y="2861803"/>
                </a:moveTo>
                <a:lnTo>
                  <a:pt x="5723684" y="2861842"/>
                </a:lnTo>
                <a:cubicBezTo>
                  <a:pt x="5723684" y="2891844"/>
                  <a:pt x="5723683" y="2921845"/>
                  <a:pt x="5723683" y="2951847"/>
                </a:cubicBezTo>
                <a:close/>
                <a:moveTo>
                  <a:pt x="2861842" y="0"/>
                </a:moveTo>
                <a:cubicBezTo>
                  <a:pt x="3454549" y="0"/>
                  <a:pt x="4005172" y="180182"/>
                  <a:pt x="4461925" y="488758"/>
                </a:cubicBezTo>
                <a:lnTo>
                  <a:pt x="4518578" y="531122"/>
                </a:lnTo>
                <a:lnTo>
                  <a:pt x="4518578" y="4951774"/>
                </a:lnTo>
                <a:lnTo>
                  <a:pt x="816674" y="4951774"/>
                </a:lnTo>
                <a:lnTo>
                  <a:pt x="653506" y="4772244"/>
                </a:lnTo>
                <a:cubicBezTo>
                  <a:pt x="245247" y="4277549"/>
                  <a:pt x="0" y="3643338"/>
                  <a:pt x="0" y="2951846"/>
                </a:cubicBezTo>
                <a:lnTo>
                  <a:pt x="0" y="2861842"/>
                </a:lnTo>
                <a:cubicBezTo>
                  <a:pt x="0" y="1281290"/>
                  <a:pt x="1281290" y="0"/>
                  <a:pt x="2861842" y="0"/>
                </a:cubicBezTo>
                <a:close/>
              </a:path>
            </a:pathLst>
          </a:custGeom>
          <a:solidFill>
            <a:srgbClr val="FC1A70"/>
          </a:solidFill>
          <a:ln>
            <a:noFill/>
          </a:ln>
          <a:effectLst>
            <a:outerShdw blurRad="279400" dist="190500" dir="2700000" sx="97000" sy="97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2" name="Grafika 31">
            <a:extLst>
              <a:ext uri="{FF2B5EF4-FFF2-40B4-BE49-F238E27FC236}">
                <a16:creationId xmlns:a16="http://schemas.microsoft.com/office/drawing/2014/main" id="{A8C39B9D-57EC-46DD-BE3C-B2F19CE390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38839" y="6285891"/>
            <a:ext cx="1556088" cy="587943"/>
          </a:xfrm>
          <a:prstGeom prst="rect">
            <a:avLst/>
          </a:prstGeom>
        </p:spPr>
      </p:pic>
      <p:sp>
        <p:nvSpPr>
          <p:cNvPr id="35" name="Rectangle 1">
            <a:extLst>
              <a:ext uri="{FF2B5EF4-FFF2-40B4-BE49-F238E27FC236}">
                <a16:creationId xmlns:a16="http://schemas.microsoft.com/office/drawing/2014/main" id="{54FABABB-39B8-42C8-86EF-30AB4134B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76" y="5983448"/>
            <a:ext cx="677159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sr-Latn-RS" sz="1600" b="1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Slika</a:t>
            </a:r>
            <a:r>
              <a:rPr kumimoji="0" lang="en-US" altLang="sr-Latn-RS" sz="1600" b="1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hr-HR" altLang="sr-Latn-RS" sz="1600" b="1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en-US" altLang="sr-Latn-RS" sz="1600" b="1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sr-Latn-RS" sz="16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Grafički</a:t>
            </a:r>
            <a:r>
              <a:rPr kumimoji="0" lang="en-US" altLang="sr-Latn-RS" sz="16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sr-Latn-RS" sz="16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prikaz</a:t>
            </a:r>
            <a:r>
              <a:rPr kumimoji="0" lang="en-US" altLang="sr-Latn-RS" sz="16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sr-Latn-RS" sz="16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rasta</a:t>
            </a:r>
            <a:r>
              <a:rPr kumimoji="0" lang="en-US" altLang="sr-Latn-RS" sz="16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sr-Latn-RS" sz="16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stabljike</a:t>
            </a:r>
            <a:r>
              <a:rPr kumimoji="0" lang="en-US" altLang="sr-Latn-RS" sz="16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hr-HR" altLang="sr-Latn-RS" sz="16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rajčice</a:t>
            </a:r>
            <a:r>
              <a:rPr kumimoji="0" lang="en-US" altLang="sr-Latn-RS" sz="16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u </a:t>
            </a:r>
            <a:r>
              <a:rPr kumimoji="0" lang="en-US" altLang="sr-Latn-RS" sz="16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posudama</a:t>
            </a:r>
            <a:r>
              <a:rPr kumimoji="0" lang="en-US" altLang="sr-Latn-RS" sz="16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 </a:t>
            </a:r>
            <a:r>
              <a:rPr kumimoji="0" lang="en-US" altLang="sr-Latn-RS" sz="16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različitim</a:t>
            </a:r>
            <a:r>
              <a:rPr kumimoji="0" lang="en-US" altLang="sr-Latn-RS" sz="16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sr-Latn-RS" sz="16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uzorcima</a:t>
            </a:r>
            <a:r>
              <a:rPr kumimoji="0" lang="en-US" altLang="sr-Latn-RS" sz="1600" i="0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sr-Latn-RS" sz="1600" i="0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tla</a:t>
            </a:r>
            <a:endParaRPr kumimoji="0" lang="en-US" altLang="sr-Latn-RS" sz="1600" i="0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33" name="TekstniOkvir 32">
            <a:extLst>
              <a:ext uri="{FF2B5EF4-FFF2-40B4-BE49-F238E27FC236}">
                <a16:creationId xmlns:a16="http://schemas.microsoft.com/office/drawing/2014/main" id="{C1A8CB65-2D21-45BE-8647-08E88D512C49}"/>
              </a:ext>
            </a:extLst>
          </p:cNvPr>
          <p:cNvSpPr txBox="1"/>
          <p:nvPr/>
        </p:nvSpPr>
        <p:spPr>
          <a:xfrm>
            <a:off x="4239064" y="180165"/>
            <a:ext cx="3713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Rast stabljike rajčice</a:t>
            </a:r>
          </a:p>
        </p:txBody>
      </p:sp>
      <p:graphicFrame>
        <p:nvGraphicFramePr>
          <p:cNvPr id="31" name="Grafikon 30">
            <a:extLst>
              <a:ext uri="{FF2B5EF4-FFF2-40B4-BE49-F238E27FC236}">
                <a16:creationId xmlns:a16="http://schemas.microsoft.com/office/drawing/2014/main" id="{8208EEDD-C026-448A-AA55-1FE732B5A6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5962921"/>
              </p:ext>
            </p:extLst>
          </p:nvPr>
        </p:nvGraphicFramePr>
        <p:xfrm>
          <a:off x="1854511" y="721327"/>
          <a:ext cx="9521629" cy="5182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0981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44D8EC9E-82DD-7A54-BD48-B89C07341018}"/>
              </a:ext>
            </a:extLst>
          </p:cNvPr>
          <p:cNvSpPr/>
          <p:nvPr/>
        </p:nvSpPr>
        <p:spPr>
          <a:xfrm rot="5400000" flipH="1">
            <a:off x="673281" y="4794068"/>
            <a:ext cx="1396637" cy="2743200"/>
          </a:xfrm>
          <a:prstGeom prst="round1Rect">
            <a:avLst>
              <a:gd name="adj" fmla="val 31197"/>
            </a:avLst>
          </a:prstGeom>
          <a:solidFill>
            <a:srgbClr val="D8728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29">
            <a:extLst>
              <a:ext uri="{FF2B5EF4-FFF2-40B4-BE49-F238E27FC236}">
                <a16:creationId xmlns:a16="http://schemas.microsoft.com/office/drawing/2014/main" id="{E5D880A0-4209-F210-AD55-2F3221F29453}"/>
              </a:ext>
            </a:extLst>
          </p:cNvPr>
          <p:cNvSpPr/>
          <p:nvPr/>
        </p:nvSpPr>
        <p:spPr>
          <a:xfrm>
            <a:off x="10327750" y="4588761"/>
            <a:ext cx="2378266" cy="2279573"/>
          </a:xfrm>
          <a:custGeom>
            <a:avLst/>
            <a:gdLst>
              <a:gd name="connsiteX0" fmla="*/ 5723683 w 5723684"/>
              <a:gd name="connsiteY0" fmla="*/ 2861803 h 4951774"/>
              <a:gd name="connsiteX1" fmla="*/ 5723684 w 5723684"/>
              <a:gd name="connsiteY1" fmla="*/ 2861842 h 4951774"/>
              <a:gd name="connsiteX2" fmla="*/ 5723683 w 5723684"/>
              <a:gd name="connsiteY2" fmla="*/ 2951847 h 4951774"/>
              <a:gd name="connsiteX3" fmla="*/ 2861842 w 5723684"/>
              <a:gd name="connsiteY3" fmla="*/ 0 h 4951774"/>
              <a:gd name="connsiteX4" fmla="*/ 4461925 w 5723684"/>
              <a:gd name="connsiteY4" fmla="*/ 488758 h 4951774"/>
              <a:gd name="connsiteX5" fmla="*/ 4518578 w 5723684"/>
              <a:gd name="connsiteY5" fmla="*/ 531122 h 4951774"/>
              <a:gd name="connsiteX6" fmla="*/ 4518578 w 5723684"/>
              <a:gd name="connsiteY6" fmla="*/ 4951774 h 4951774"/>
              <a:gd name="connsiteX7" fmla="*/ 816674 w 5723684"/>
              <a:gd name="connsiteY7" fmla="*/ 4951774 h 4951774"/>
              <a:gd name="connsiteX8" fmla="*/ 653506 w 5723684"/>
              <a:gd name="connsiteY8" fmla="*/ 4772244 h 4951774"/>
              <a:gd name="connsiteX9" fmla="*/ 0 w 5723684"/>
              <a:gd name="connsiteY9" fmla="*/ 2951846 h 4951774"/>
              <a:gd name="connsiteX10" fmla="*/ 0 w 5723684"/>
              <a:gd name="connsiteY10" fmla="*/ 2861842 h 4951774"/>
              <a:gd name="connsiteX11" fmla="*/ 2861842 w 5723684"/>
              <a:gd name="connsiteY11" fmla="*/ 0 h 495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23684" h="4951774">
                <a:moveTo>
                  <a:pt x="5723683" y="2861803"/>
                </a:moveTo>
                <a:lnTo>
                  <a:pt x="5723684" y="2861842"/>
                </a:lnTo>
                <a:cubicBezTo>
                  <a:pt x="5723684" y="2891844"/>
                  <a:pt x="5723683" y="2921845"/>
                  <a:pt x="5723683" y="2951847"/>
                </a:cubicBezTo>
                <a:close/>
                <a:moveTo>
                  <a:pt x="2861842" y="0"/>
                </a:moveTo>
                <a:cubicBezTo>
                  <a:pt x="3454549" y="0"/>
                  <a:pt x="4005172" y="180182"/>
                  <a:pt x="4461925" y="488758"/>
                </a:cubicBezTo>
                <a:lnTo>
                  <a:pt x="4518578" y="531122"/>
                </a:lnTo>
                <a:lnTo>
                  <a:pt x="4518578" y="4951774"/>
                </a:lnTo>
                <a:lnTo>
                  <a:pt x="816674" y="4951774"/>
                </a:lnTo>
                <a:lnTo>
                  <a:pt x="653506" y="4772244"/>
                </a:lnTo>
                <a:cubicBezTo>
                  <a:pt x="245247" y="4277549"/>
                  <a:pt x="0" y="3643338"/>
                  <a:pt x="0" y="2951846"/>
                </a:cubicBezTo>
                <a:lnTo>
                  <a:pt x="0" y="2861842"/>
                </a:lnTo>
                <a:cubicBezTo>
                  <a:pt x="0" y="1281290"/>
                  <a:pt x="1281290" y="0"/>
                  <a:pt x="2861842" y="0"/>
                </a:cubicBezTo>
                <a:close/>
              </a:path>
            </a:pathLst>
          </a:custGeom>
          <a:solidFill>
            <a:srgbClr val="BE3455"/>
          </a:solidFill>
          <a:ln>
            <a:noFill/>
          </a:ln>
          <a:effectLst>
            <a:outerShdw blurRad="279400" dist="190500" dir="2700000" sx="97000" sy="97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CA0B593-3CF2-9272-73E0-1B5B2623391F}"/>
              </a:ext>
            </a:extLst>
          </p:cNvPr>
          <p:cNvGrpSpPr/>
          <p:nvPr/>
        </p:nvGrpSpPr>
        <p:grpSpPr>
          <a:xfrm rot="5400000">
            <a:off x="11126069" y="311051"/>
            <a:ext cx="1106116" cy="746346"/>
            <a:chOff x="3485387" y="4929030"/>
            <a:chExt cx="1548432" cy="1044796"/>
          </a:xfrm>
          <a:solidFill>
            <a:schemeClr val="tx2"/>
          </a:solidFill>
        </p:grpSpPr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68C86FD3-6B5F-8F27-03D5-7C54BF20CCA9}"/>
                </a:ext>
              </a:extLst>
            </p:cNvPr>
            <p:cNvSpPr/>
            <p:nvPr userDrawn="1"/>
          </p:nvSpPr>
          <p:spPr>
            <a:xfrm>
              <a:off x="3485387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E2273C3-094D-9C72-8D11-1C11DFB037A2}"/>
                </a:ext>
              </a:extLst>
            </p:cNvPr>
            <p:cNvSpPr/>
            <p:nvPr userDrawn="1"/>
          </p:nvSpPr>
          <p:spPr>
            <a:xfrm>
              <a:off x="3834758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9">
              <a:extLst>
                <a:ext uri="{FF2B5EF4-FFF2-40B4-BE49-F238E27FC236}">
                  <a16:creationId xmlns:a16="http://schemas.microsoft.com/office/drawing/2014/main" id="{5D48C2AD-7EAB-126A-0EE8-70B6A93062A4}"/>
                </a:ext>
              </a:extLst>
            </p:cNvPr>
            <p:cNvSpPr/>
            <p:nvPr userDrawn="1"/>
          </p:nvSpPr>
          <p:spPr>
            <a:xfrm>
              <a:off x="418412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9">
              <a:extLst>
                <a:ext uri="{FF2B5EF4-FFF2-40B4-BE49-F238E27FC236}">
                  <a16:creationId xmlns:a16="http://schemas.microsoft.com/office/drawing/2014/main" id="{E6D89C43-ECF3-D762-034C-F34733A35CA3}"/>
                </a:ext>
              </a:extLst>
            </p:cNvPr>
            <p:cNvSpPr/>
            <p:nvPr userDrawn="1"/>
          </p:nvSpPr>
          <p:spPr>
            <a:xfrm>
              <a:off x="453349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9">
              <a:extLst>
                <a:ext uri="{FF2B5EF4-FFF2-40B4-BE49-F238E27FC236}">
                  <a16:creationId xmlns:a16="http://schemas.microsoft.com/office/drawing/2014/main" id="{7A991674-53AD-1715-5180-A4663A269D49}"/>
                </a:ext>
              </a:extLst>
            </p:cNvPr>
            <p:cNvSpPr/>
            <p:nvPr userDrawn="1"/>
          </p:nvSpPr>
          <p:spPr>
            <a:xfrm>
              <a:off x="4882870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9">
              <a:extLst>
                <a:ext uri="{FF2B5EF4-FFF2-40B4-BE49-F238E27FC236}">
                  <a16:creationId xmlns:a16="http://schemas.microsoft.com/office/drawing/2014/main" id="{8F19B52E-3C9D-0F29-D6CF-C499ABAA373F}"/>
                </a:ext>
              </a:extLst>
            </p:cNvPr>
            <p:cNvSpPr/>
            <p:nvPr userDrawn="1"/>
          </p:nvSpPr>
          <p:spPr>
            <a:xfrm>
              <a:off x="3485387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9">
              <a:extLst>
                <a:ext uri="{FF2B5EF4-FFF2-40B4-BE49-F238E27FC236}">
                  <a16:creationId xmlns:a16="http://schemas.microsoft.com/office/drawing/2014/main" id="{C1720F91-45FC-C97A-4911-A11F34B5FE66}"/>
                </a:ext>
              </a:extLst>
            </p:cNvPr>
            <p:cNvSpPr/>
            <p:nvPr userDrawn="1"/>
          </p:nvSpPr>
          <p:spPr>
            <a:xfrm>
              <a:off x="3834758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9">
              <a:extLst>
                <a:ext uri="{FF2B5EF4-FFF2-40B4-BE49-F238E27FC236}">
                  <a16:creationId xmlns:a16="http://schemas.microsoft.com/office/drawing/2014/main" id="{E669C2CE-151A-B110-CC43-951A6C1BF554}"/>
                </a:ext>
              </a:extLst>
            </p:cNvPr>
            <p:cNvSpPr/>
            <p:nvPr userDrawn="1"/>
          </p:nvSpPr>
          <p:spPr>
            <a:xfrm>
              <a:off x="418412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9">
              <a:extLst>
                <a:ext uri="{FF2B5EF4-FFF2-40B4-BE49-F238E27FC236}">
                  <a16:creationId xmlns:a16="http://schemas.microsoft.com/office/drawing/2014/main" id="{686F53AB-EEF9-4199-3853-FA6087DF0434}"/>
                </a:ext>
              </a:extLst>
            </p:cNvPr>
            <p:cNvSpPr/>
            <p:nvPr userDrawn="1"/>
          </p:nvSpPr>
          <p:spPr>
            <a:xfrm>
              <a:off x="453349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9">
              <a:extLst>
                <a:ext uri="{FF2B5EF4-FFF2-40B4-BE49-F238E27FC236}">
                  <a16:creationId xmlns:a16="http://schemas.microsoft.com/office/drawing/2014/main" id="{603FE165-0086-6E88-A05F-DEC1C398254A}"/>
                </a:ext>
              </a:extLst>
            </p:cNvPr>
            <p:cNvSpPr/>
            <p:nvPr userDrawn="1"/>
          </p:nvSpPr>
          <p:spPr>
            <a:xfrm>
              <a:off x="4882870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9">
              <a:extLst>
                <a:ext uri="{FF2B5EF4-FFF2-40B4-BE49-F238E27FC236}">
                  <a16:creationId xmlns:a16="http://schemas.microsoft.com/office/drawing/2014/main" id="{2D6DB311-6E2A-A34E-B34E-9468CFF22C53}"/>
                </a:ext>
              </a:extLst>
            </p:cNvPr>
            <p:cNvSpPr/>
            <p:nvPr userDrawn="1"/>
          </p:nvSpPr>
          <p:spPr>
            <a:xfrm>
              <a:off x="3485387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9">
              <a:extLst>
                <a:ext uri="{FF2B5EF4-FFF2-40B4-BE49-F238E27FC236}">
                  <a16:creationId xmlns:a16="http://schemas.microsoft.com/office/drawing/2014/main" id="{8983886F-7BBE-E7C8-0D62-C4A28D97488E}"/>
                </a:ext>
              </a:extLst>
            </p:cNvPr>
            <p:cNvSpPr/>
            <p:nvPr userDrawn="1"/>
          </p:nvSpPr>
          <p:spPr>
            <a:xfrm>
              <a:off x="3834758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9">
              <a:extLst>
                <a:ext uri="{FF2B5EF4-FFF2-40B4-BE49-F238E27FC236}">
                  <a16:creationId xmlns:a16="http://schemas.microsoft.com/office/drawing/2014/main" id="{74AF4779-9827-FB02-CF20-0BE69C87C418}"/>
                </a:ext>
              </a:extLst>
            </p:cNvPr>
            <p:cNvSpPr/>
            <p:nvPr userDrawn="1"/>
          </p:nvSpPr>
          <p:spPr>
            <a:xfrm>
              <a:off x="418412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9">
              <a:extLst>
                <a:ext uri="{FF2B5EF4-FFF2-40B4-BE49-F238E27FC236}">
                  <a16:creationId xmlns:a16="http://schemas.microsoft.com/office/drawing/2014/main" id="{221D3025-02B2-8848-96B5-32D24717ED4A}"/>
                </a:ext>
              </a:extLst>
            </p:cNvPr>
            <p:cNvSpPr/>
            <p:nvPr userDrawn="1"/>
          </p:nvSpPr>
          <p:spPr>
            <a:xfrm>
              <a:off x="453349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9">
              <a:extLst>
                <a:ext uri="{FF2B5EF4-FFF2-40B4-BE49-F238E27FC236}">
                  <a16:creationId xmlns:a16="http://schemas.microsoft.com/office/drawing/2014/main" id="{145F44E1-F012-7455-F61C-15D060AF3C83}"/>
                </a:ext>
              </a:extLst>
            </p:cNvPr>
            <p:cNvSpPr/>
            <p:nvPr userDrawn="1"/>
          </p:nvSpPr>
          <p:spPr>
            <a:xfrm>
              <a:off x="4882870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9">
              <a:extLst>
                <a:ext uri="{FF2B5EF4-FFF2-40B4-BE49-F238E27FC236}">
                  <a16:creationId xmlns:a16="http://schemas.microsoft.com/office/drawing/2014/main" id="{5B5B614F-1B70-601F-B6E6-3045E3BB9EF5}"/>
                </a:ext>
              </a:extLst>
            </p:cNvPr>
            <p:cNvSpPr/>
            <p:nvPr userDrawn="1"/>
          </p:nvSpPr>
          <p:spPr>
            <a:xfrm>
              <a:off x="3485387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9">
              <a:extLst>
                <a:ext uri="{FF2B5EF4-FFF2-40B4-BE49-F238E27FC236}">
                  <a16:creationId xmlns:a16="http://schemas.microsoft.com/office/drawing/2014/main" id="{CDFE045B-4748-7AA5-EA6C-AE45C4009014}"/>
                </a:ext>
              </a:extLst>
            </p:cNvPr>
            <p:cNvSpPr/>
            <p:nvPr userDrawn="1"/>
          </p:nvSpPr>
          <p:spPr>
            <a:xfrm>
              <a:off x="3834758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9">
              <a:extLst>
                <a:ext uri="{FF2B5EF4-FFF2-40B4-BE49-F238E27FC236}">
                  <a16:creationId xmlns:a16="http://schemas.microsoft.com/office/drawing/2014/main" id="{3604131F-C701-DA6B-5DE4-16C0A755F7DF}"/>
                </a:ext>
              </a:extLst>
            </p:cNvPr>
            <p:cNvSpPr/>
            <p:nvPr userDrawn="1"/>
          </p:nvSpPr>
          <p:spPr>
            <a:xfrm>
              <a:off x="418412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9">
              <a:extLst>
                <a:ext uri="{FF2B5EF4-FFF2-40B4-BE49-F238E27FC236}">
                  <a16:creationId xmlns:a16="http://schemas.microsoft.com/office/drawing/2014/main" id="{17368EB3-74F7-3F5A-706D-C533AC3A613E}"/>
                </a:ext>
              </a:extLst>
            </p:cNvPr>
            <p:cNvSpPr/>
            <p:nvPr userDrawn="1"/>
          </p:nvSpPr>
          <p:spPr>
            <a:xfrm>
              <a:off x="453349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9">
              <a:extLst>
                <a:ext uri="{FF2B5EF4-FFF2-40B4-BE49-F238E27FC236}">
                  <a16:creationId xmlns:a16="http://schemas.microsoft.com/office/drawing/2014/main" id="{4920DD5C-1006-5F43-2B83-39DEC5032149}"/>
                </a:ext>
              </a:extLst>
            </p:cNvPr>
            <p:cNvSpPr/>
            <p:nvPr userDrawn="1"/>
          </p:nvSpPr>
          <p:spPr>
            <a:xfrm>
              <a:off x="4882870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Freeform 31">
            <a:extLst>
              <a:ext uri="{FF2B5EF4-FFF2-40B4-BE49-F238E27FC236}">
                <a16:creationId xmlns:a16="http://schemas.microsoft.com/office/drawing/2014/main" id="{A66D2C91-D81D-DC3C-A6BF-39E75C185938}"/>
              </a:ext>
            </a:extLst>
          </p:cNvPr>
          <p:cNvSpPr/>
          <p:nvPr/>
        </p:nvSpPr>
        <p:spPr>
          <a:xfrm rot="10800000">
            <a:off x="-479662" y="0"/>
            <a:ext cx="2268459" cy="1962529"/>
          </a:xfrm>
          <a:custGeom>
            <a:avLst/>
            <a:gdLst>
              <a:gd name="connsiteX0" fmla="*/ 5723683 w 5723684"/>
              <a:gd name="connsiteY0" fmla="*/ 2861803 h 4951774"/>
              <a:gd name="connsiteX1" fmla="*/ 5723684 w 5723684"/>
              <a:gd name="connsiteY1" fmla="*/ 2861842 h 4951774"/>
              <a:gd name="connsiteX2" fmla="*/ 5723683 w 5723684"/>
              <a:gd name="connsiteY2" fmla="*/ 2951847 h 4951774"/>
              <a:gd name="connsiteX3" fmla="*/ 2861842 w 5723684"/>
              <a:gd name="connsiteY3" fmla="*/ 0 h 4951774"/>
              <a:gd name="connsiteX4" fmla="*/ 4461925 w 5723684"/>
              <a:gd name="connsiteY4" fmla="*/ 488758 h 4951774"/>
              <a:gd name="connsiteX5" fmla="*/ 4518578 w 5723684"/>
              <a:gd name="connsiteY5" fmla="*/ 531122 h 4951774"/>
              <a:gd name="connsiteX6" fmla="*/ 4518578 w 5723684"/>
              <a:gd name="connsiteY6" fmla="*/ 4951774 h 4951774"/>
              <a:gd name="connsiteX7" fmla="*/ 816674 w 5723684"/>
              <a:gd name="connsiteY7" fmla="*/ 4951774 h 4951774"/>
              <a:gd name="connsiteX8" fmla="*/ 653506 w 5723684"/>
              <a:gd name="connsiteY8" fmla="*/ 4772244 h 4951774"/>
              <a:gd name="connsiteX9" fmla="*/ 0 w 5723684"/>
              <a:gd name="connsiteY9" fmla="*/ 2951846 h 4951774"/>
              <a:gd name="connsiteX10" fmla="*/ 0 w 5723684"/>
              <a:gd name="connsiteY10" fmla="*/ 2861842 h 4951774"/>
              <a:gd name="connsiteX11" fmla="*/ 2861842 w 5723684"/>
              <a:gd name="connsiteY11" fmla="*/ 0 h 495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23684" h="4951774">
                <a:moveTo>
                  <a:pt x="5723683" y="2861803"/>
                </a:moveTo>
                <a:lnTo>
                  <a:pt x="5723684" y="2861842"/>
                </a:lnTo>
                <a:cubicBezTo>
                  <a:pt x="5723684" y="2891844"/>
                  <a:pt x="5723683" y="2921845"/>
                  <a:pt x="5723683" y="2951847"/>
                </a:cubicBezTo>
                <a:close/>
                <a:moveTo>
                  <a:pt x="2861842" y="0"/>
                </a:moveTo>
                <a:cubicBezTo>
                  <a:pt x="3454549" y="0"/>
                  <a:pt x="4005172" y="180182"/>
                  <a:pt x="4461925" y="488758"/>
                </a:cubicBezTo>
                <a:lnTo>
                  <a:pt x="4518578" y="531122"/>
                </a:lnTo>
                <a:lnTo>
                  <a:pt x="4518578" y="4951774"/>
                </a:lnTo>
                <a:lnTo>
                  <a:pt x="816674" y="4951774"/>
                </a:lnTo>
                <a:lnTo>
                  <a:pt x="653506" y="4772244"/>
                </a:lnTo>
                <a:cubicBezTo>
                  <a:pt x="245247" y="4277549"/>
                  <a:pt x="0" y="3643338"/>
                  <a:pt x="0" y="2951846"/>
                </a:cubicBezTo>
                <a:lnTo>
                  <a:pt x="0" y="2861842"/>
                </a:lnTo>
                <a:cubicBezTo>
                  <a:pt x="0" y="1281290"/>
                  <a:pt x="1281290" y="0"/>
                  <a:pt x="2861842" y="0"/>
                </a:cubicBezTo>
                <a:close/>
              </a:path>
            </a:pathLst>
          </a:custGeom>
          <a:solidFill>
            <a:srgbClr val="FC1A70"/>
          </a:solidFill>
          <a:ln>
            <a:noFill/>
          </a:ln>
          <a:effectLst>
            <a:outerShdw blurRad="279400" dist="190500" dir="2700000" sx="97000" sy="97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4DEB6C-4859-4ABC-B70A-C8B65F68668F}"/>
              </a:ext>
            </a:extLst>
          </p:cNvPr>
          <p:cNvSpPr txBox="1"/>
          <p:nvPr/>
        </p:nvSpPr>
        <p:spPr>
          <a:xfrm>
            <a:off x="2302013" y="380738"/>
            <a:ext cx="8052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dirty="0">
                <a:solidFill>
                  <a:srgbClr val="BE3455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Zaključci</a:t>
            </a:r>
            <a:endParaRPr lang="en-US" sz="4000" dirty="0">
              <a:solidFill>
                <a:srgbClr val="BE3455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pic>
        <p:nvPicPr>
          <p:cNvPr id="32" name="Grafika 31">
            <a:extLst>
              <a:ext uri="{FF2B5EF4-FFF2-40B4-BE49-F238E27FC236}">
                <a16:creationId xmlns:a16="http://schemas.microsoft.com/office/drawing/2014/main" id="{A8C39B9D-57EC-46DD-BE3C-B2F19CE390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7102" y="6176682"/>
            <a:ext cx="1556088" cy="587943"/>
          </a:xfrm>
          <a:prstGeom prst="rect">
            <a:avLst/>
          </a:prstGeom>
        </p:spPr>
      </p:pic>
      <p:sp>
        <p:nvSpPr>
          <p:cNvPr id="31" name="Rezervirano mjesto sadržaja 2">
            <a:extLst>
              <a:ext uri="{FF2B5EF4-FFF2-40B4-BE49-F238E27FC236}">
                <a16:creationId xmlns:a16="http://schemas.microsoft.com/office/drawing/2014/main" id="{93515ABE-3A03-4B86-B96E-E95B665A56A3}"/>
              </a:ext>
            </a:extLst>
          </p:cNvPr>
          <p:cNvSpPr txBox="1">
            <a:spLocks/>
          </p:cNvSpPr>
          <p:nvPr/>
        </p:nvSpPr>
        <p:spPr>
          <a:xfrm>
            <a:off x="856482" y="1414549"/>
            <a:ext cx="11353800" cy="47511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00000"/>
              </a:lnSpc>
              <a:buFont typeface="Arial" panose="020B0604020202020204" pitchFamily="34" charset="0"/>
              <a:buAutoNum type="arabicPeriod"/>
            </a:pPr>
            <a:r>
              <a:rPr lang="hr-HR" sz="3200"/>
              <a:t>Vrsta tla ne utječe na početak klijanja.</a:t>
            </a:r>
          </a:p>
          <a:p>
            <a:pPr marL="514350" indent="-514350">
              <a:lnSpc>
                <a:spcPct val="100000"/>
              </a:lnSpc>
              <a:buFont typeface="Arial" panose="020B0604020202020204" pitchFamily="34" charset="0"/>
              <a:buAutoNum type="arabicPeriod"/>
            </a:pPr>
            <a:r>
              <a:rPr lang="hr-HR" sz="3200"/>
              <a:t>Postotak klijavosti pojedine biljne vrste razlikuje se u ovisnosti o tlu u kojem su sjemenke posijane. Najveći postotak klijavosti u ilovastom tlu imaju sjemenke rajčice i pšenice, a sjemenke graha najveću klijavost imaju u pjeskovitom tlu.</a:t>
            </a:r>
          </a:p>
          <a:p>
            <a:pPr marL="514350" indent="-514350">
              <a:lnSpc>
                <a:spcPct val="100000"/>
              </a:lnSpc>
              <a:buFont typeface="Arial" panose="020B0604020202020204" pitchFamily="34" charset="0"/>
              <a:buAutoNum type="arabicPeriod"/>
            </a:pPr>
            <a:r>
              <a:rPr lang="hr-HR" sz="3200"/>
              <a:t>Za rast i razvoj graha, rajčice i pšenice najbolje tlo je ilovača jer nakon tridesetog dana od početka sijanja dolazi do sušenja i propadanja jedinki koje su rasle u pjeskovitom i glinastom tlu.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386492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44D8EC9E-82DD-7A54-BD48-B89C07341018}"/>
              </a:ext>
            </a:extLst>
          </p:cNvPr>
          <p:cNvSpPr/>
          <p:nvPr/>
        </p:nvSpPr>
        <p:spPr>
          <a:xfrm rot="5400000" flipH="1">
            <a:off x="673281" y="4794068"/>
            <a:ext cx="1396637" cy="2743200"/>
          </a:xfrm>
          <a:prstGeom prst="round1Rect">
            <a:avLst>
              <a:gd name="adj" fmla="val 31197"/>
            </a:avLst>
          </a:prstGeom>
          <a:solidFill>
            <a:srgbClr val="D8728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29">
            <a:extLst>
              <a:ext uri="{FF2B5EF4-FFF2-40B4-BE49-F238E27FC236}">
                <a16:creationId xmlns:a16="http://schemas.microsoft.com/office/drawing/2014/main" id="{E5D880A0-4209-F210-AD55-2F3221F29453}"/>
              </a:ext>
            </a:extLst>
          </p:cNvPr>
          <p:cNvSpPr/>
          <p:nvPr/>
        </p:nvSpPr>
        <p:spPr>
          <a:xfrm>
            <a:off x="10327750" y="4588761"/>
            <a:ext cx="2378266" cy="2279573"/>
          </a:xfrm>
          <a:custGeom>
            <a:avLst/>
            <a:gdLst>
              <a:gd name="connsiteX0" fmla="*/ 5723683 w 5723684"/>
              <a:gd name="connsiteY0" fmla="*/ 2861803 h 4951774"/>
              <a:gd name="connsiteX1" fmla="*/ 5723684 w 5723684"/>
              <a:gd name="connsiteY1" fmla="*/ 2861842 h 4951774"/>
              <a:gd name="connsiteX2" fmla="*/ 5723683 w 5723684"/>
              <a:gd name="connsiteY2" fmla="*/ 2951847 h 4951774"/>
              <a:gd name="connsiteX3" fmla="*/ 2861842 w 5723684"/>
              <a:gd name="connsiteY3" fmla="*/ 0 h 4951774"/>
              <a:gd name="connsiteX4" fmla="*/ 4461925 w 5723684"/>
              <a:gd name="connsiteY4" fmla="*/ 488758 h 4951774"/>
              <a:gd name="connsiteX5" fmla="*/ 4518578 w 5723684"/>
              <a:gd name="connsiteY5" fmla="*/ 531122 h 4951774"/>
              <a:gd name="connsiteX6" fmla="*/ 4518578 w 5723684"/>
              <a:gd name="connsiteY6" fmla="*/ 4951774 h 4951774"/>
              <a:gd name="connsiteX7" fmla="*/ 816674 w 5723684"/>
              <a:gd name="connsiteY7" fmla="*/ 4951774 h 4951774"/>
              <a:gd name="connsiteX8" fmla="*/ 653506 w 5723684"/>
              <a:gd name="connsiteY8" fmla="*/ 4772244 h 4951774"/>
              <a:gd name="connsiteX9" fmla="*/ 0 w 5723684"/>
              <a:gd name="connsiteY9" fmla="*/ 2951846 h 4951774"/>
              <a:gd name="connsiteX10" fmla="*/ 0 w 5723684"/>
              <a:gd name="connsiteY10" fmla="*/ 2861842 h 4951774"/>
              <a:gd name="connsiteX11" fmla="*/ 2861842 w 5723684"/>
              <a:gd name="connsiteY11" fmla="*/ 0 h 495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23684" h="4951774">
                <a:moveTo>
                  <a:pt x="5723683" y="2861803"/>
                </a:moveTo>
                <a:lnTo>
                  <a:pt x="5723684" y="2861842"/>
                </a:lnTo>
                <a:cubicBezTo>
                  <a:pt x="5723684" y="2891844"/>
                  <a:pt x="5723683" y="2921845"/>
                  <a:pt x="5723683" y="2951847"/>
                </a:cubicBezTo>
                <a:close/>
                <a:moveTo>
                  <a:pt x="2861842" y="0"/>
                </a:moveTo>
                <a:cubicBezTo>
                  <a:pt x="3454549" y="0"/>
                  <a:pt x="4005172" y="180182"/>
                  <a:pt x="4461925" y="488758"/>
                </a:cubicBezTo>
                <a:lnTo>
                  <a:pt x="4518578" y="531122"/>
                </a:lnTo>
                <a:lnTo>
                  <a:pt x="4518578" y="4951774"/>
                </a:lnTo>
                <a:lnTo>
                  <a:pt x="816674" y="4951774"/>
                </a:lnTo>
                <a:lnTo>
                  <a:pt x="653506" y="4772244"/>
                </a:lnTo>
                <a:cubicBezTo>
                  <a:pt x="245247" y="4277549"/>
                  <a:pt x="0" y="3643338"/>
                  <a:pt x="0" y="2951846"/>
                </a:cubicBezTo>
                <a:lnTo>
                  <a:pt x="0" y="2861842"/>
                </a:lnTo>
                <a:cubicBezTo>
                  <a:pt x="0" y="1281290"/>
                  <a:pt x="1281290" y="0"/>
                  <a:pt x="2861842" y="0"/>
                </a:cubicBezTo>
                <a:close/>
              </a:path>
            </a:pathLst>
          </a:custGeom>
          <a:solidFill>
            <a:srgbClr val="BE3455"/>
          </a:solidFill>
          <a:ln>
            <a:noFill/>
          </a:ln>
          <a:effectLst>
            <a:outerShdw blurRad="279400" dist="190500" dir="2700000" sx="97000" sy="97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CA0B593-3CF2-9272-73E0-1B5B2623391F}"/>
              </a:ext>
            </a:extLst>
          </p:cNvPr>
          <p:cNvGrpSpPr/>
          <p:nvPr/>
        </p:nvGrpSpPr>
        <p:grpSpPr>
          <a:xfrm rot="5400000">
            <a:off x="11126069" y="311051"/>
            <a:ext cx="1106116" cy="746346"/>
            <a:chOff x="3485387" y="4929030"/>
            <a:chExt cx="1548432" cy="1044796"/>
          </a:xfrm>
          <a:solidFill>
            <a:schemeClr val="tx2"/>
          </a:solidFill>
        </p:grpSpPr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68C86FD3-6B5F-8F27-03D5-7C54BF20CCA9}"/>
                </a:ext>
              </a:extLst>
            </p:cNvPr>
            <p:cNvSpPr/>
            <p:nvPr userDrawn="1"/>
          </p:nvSpPr>
          <p:spPr>
            <a:xfrm>
              <a:off x="3485387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E2273C3-094D-9C72-8D11-1C11DFB037A2}"/>
                </a:ext>
              </a:extLst>
            </p:cNvPr>
            <p:cNvSpPr/>
            <p:nvPr userDrawn="1"/>
          </p:nvSpPr>
          <p:spPr>
            <a:xfrm>
              <a:off x="3834758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9">
              <a:extLst>
                <a:ext uri="{FF2B5EF4-FFF2-40B4-BE49-F238E27FC236}">
                  <a16:creationId xmlns:a16="http://schemas.microsoft.com/office/drawing/2014/main" id="{5D48C2AD-7EAB-126A-0EE8-70B6A93062A4}"/>
                </a:ext>
              </a:extLst>
            </p:cNvPr>
            <p:cNvSpPr/>
            <p:nvPr userDrawn="1"/>
          </p:nvSpPr>
          <p:spPr>
            <a:xfrm>
              <a:off x="418412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9">
              <a:extLst>
                <a:ext uri="{FF2B5EF4-FFF2-40B4-BE49-F238E27FC236}">
                  <a16:creationId xmlns:a16="http://schemas.microsoft.com/office/drawing/2014/main" id="{E6D89C43-ECF3-D762-034C-F34733A35CA3}"/>
                </a:ext>
              </a:extLst>
            </p:cNvPr>
            <p:cNvSpPr/>
            <p:nvPr userDrawn="1"/>
          </p:nvSpPr>
          <p:spPr>
            <a:xfrm>
              <a:off x="453349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9">
              <a:extLst>
                <a:ext uri="{FF2B5EF4-FFF2-40B4-BE49-F238E27FC236}">
                  <a16:creationId xmlns:a16="http://schemas.microsoft.com/office/drawing/2014/main" id="{7A991674-53AD-1715-5180-A4663A269D49}"/>
                </a:ext>
              </a:extLst>
            </p:cNvPr>
            <p:cNvSpPr/>
            <p:nvPr userDrawn="1"/>
          </p:nvSpPr>
          <p:spPr>
            <a:xfrm>
              <a:off x="4882870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9">
              <a:extLst>
                <a:ext uri="{FF2B5EF4-FFF2-40B4-BE49-F238E27FC236}">
                  <a16:creationId xmlns:a16="http://schemas.microsoft.com/office/drawing/2014/main" id="{8F19B52E-3C9D-0F29-D6CF-C499ABAA373F}"/>
                </a:ext>
              </a:extLst>
            </p:cNvPr>
            <p:cNvSpPr/>
            <p:nvPr userDrawn="1"/>
          </p:nvSpPr>
          <p:spPr>
            <a:xfrm>
              <a:off x="3485387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9">
              <a:extLst>
                <a:ext uri="{FF2B5EF4-FFF2-40B4-BE49-F238E27FC236}">
                  <a16:creationId xmlns:a16="http://schemas.microsoft.com/office/drawing/2014/main" id="{C1720F91-45FC-C97A-4911-A11F34B5FE66}"/>
                </a:ext>
              </a:extLst>
            </p:cNvPr>
            <p:cNvSpPr/>
            <p:nvPr userDrawn="1"/>
          </p:nvSpPr>
          <p:spPr>
            <a:xfrm>
              <a:off x="3834758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9">
              <a:extLst>
                <a:ext uri="{FF2B5EF4-FFF2-40B4-BE49-F238E27FC236}">
                  <a16:creationId xmlns:a16="http://schemas.microsoft.com/office/drawing/2014/main" id="{E669C2CE-151A-B110-CC43-951A6C1BF554}"/>
                </a:ext>
              </a:extLst>
            </p:cNvPr>
            <p:cNvSpPr/>
            <p:nvPr userDrawn="1"/>
          </p:nvSpPr>
          <p:spPr>
            <a:xfrm>
              <a:off x="418412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9">
              <a:extLst>
                <a:ext uri="{FF2B5EF4-FFF2-40B4-BE49-F238E27FC236}">
                  <a16:creationId xmlns:a16="http://schemas.microsoft.com/office/drawing/2014/main" id="{686F53AB-EEF9-4199-3853-FA6087DF0434}"/>
                </a:ext>
              </a:extLst>
            </p:cNvPr>
            <p:cNvSpPr/>
            <p:nvPr userDrawn="1"/>
          </p:nvSpPr>
          <p:spPr>
            <a:xfrm>
              <a:off x="453349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9">
              <a:extLst>
                <a:ext uri="{FF2B5EF4-FFF2-40B4-BE49-F238E27FC236}">
                  <a16:creationId xmlns:a16="http://schemas.microsoft.com/office/drawing/2014/main" id="{603FE165-0086-6E88-A05F-DEC1C398254A}"/>
                </a:ext>
              </a:extLst>
            </p:cNvPr>
            <p:cNvSpPr/>
            <p:nvPr userDrawn="1"/>
          </p:nvSpPr>
          <p:spPr>
            <a:xfrm>
              <a:off x="4882870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9">
              <a:extLst>
                <a:ext uri="{FF2B5EF4-FFF2-40B4-BE49-F238E27FC236}">
                  <a16:creationId xmlns:a16="http://schemas.microsoft.com/office/drawing/2014/main" id="{2D6DB311-6E2A-A34E-B34E-9468CFF22C53}"/>
                </a:ext>
              </a:extLst>
            </p:cNvPr>
            <p:cNvSpPr/>
            <p:nvPr userDrawn="1"/>
          </p:nvSpPr>
          <p:spPr>
            <a:xfrm>
              <a:off x="3485387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9">
              <a:extLst>
                <a:ext uri="{FF2B5EF4-FFF2-40B4-BE49-F238E27FC236}">
                  <a16:creationId xmlns:a16="http://schemas.microsoft.com/office/drawing/2014/main" id="{8983886F-7BBE-E7C8-0D62-C4A28D97488E}"/>
                </a:ext>
              </a:extLst>
            </p:cNvPr>
            <p:cNvSpPr/>
            <p:nvPr userDrawn="1"/>
          </p:nvSpPr>
          <p:spPr>
            <a:xfrm>
              <a:off x="3834758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9">
              <a:extLst>
                <a:ext uri="{FF2B5EF4-FFF2-40B4-BE49-F238E27FC236}">
                  <a16:creationId xmlns:a16="http://schemas.microsoft.com/office/drawing/2014/main" id="{74AF4779-9827-FB02-CF20-0BE69C87C418}"/>
                </a:ext>
              </a:extLst>
            </p:cNvPr>
            <p:cNvSpPr/>
            <p:nvPr userDrawn="1"/>
          </p:nvSpPr>
          <p:spPr>
            <a:xfrm>
              <a:off x="418412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9">
              <a:extLst>
                <a:ext uri="{FF2B5EF4-FFF2-40B4-BE49-F238E27FC236}">
                  <a16:creationId xmlns:a16="http://schemas.microsoft.com/office/drawing/2014/main" id="{221D3025-02B2-8848-96B5-32D24717ED4A}"/>
                </a:ext>
              </a:extLst>
            </p:cNvPr>
            <p:cNvSpPr/>
            <p:nvPr userDrawn="1"/>
          </p:nvSpPr>
          <p:spPr>
            <a:xfrm>
              <a:off x="453349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9">
              <a:extLst>
                <a:ext uri="{FF2B5EF4-FFF2-40B4-BE49-F238E27FC236}">
                  <a16:creationId xmlns:a16="http://schemas.microsoft.com/office/drawing/2014/main" id="{145F44E1-F012-7455-F61C-15D060AF3C83}"/>
                </a:ext>
              </a:extLst>
            </p:cNvPr>
            <p:cNvSpPr/>
            <p:nvPr userDrawn="1"/>
          </p:nvSpPr>
          <p:spPr>
            <a:xfrm>
              <a:off x="4882870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9">
              <a:extLst>
                <a:ext uri="{FF2B5EF4-FFF2-40B4-BE49-F238E27FC236}">
                  <a16:creationId xmlns:a16="http://schemas.microsoft.com/office/drawing/2014/main" id="{5B5B614F-1B70-601F-B6E6-3045E3BB9EF5}"/>
                </a:ext>
              </a:extLst>
            </p:cNvPr>
            <p:cNvSpPr/>
            <p:nvPr userDrawn="1"/>
          </p:nvSpPr>
          <p:spPr>
            <a:xfrm>
              <a:off x="3485387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9">
              <a:extLst>
                <a:ext uri="{FF2B5EF4-FFF2-40B4-BE49-F238E27FC236}">
                  <a16:creationId xmlns:a16="http://schemas.microsoft.com/office/drawing/2014/main" id="{CDFE045B-4748-7AA5-EA6C-AE45C4009014}"/>
                </a:ext>
              </a:extLst>
            </p:cNvPr>
            <p:cNvSpPr/>
            <p:nvPr userDrawn="1"/>
          </p:nvSpPr>
          <p:spPr>
            <a:xfrm>
              <a:off x="3834758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9">
              <a:extLst>
                <a:ext uri="{FF2B5EF4-FFF2-40B4-BE49-F238E27FC236}">
                  <a16:creationId xmlns:a16="http://schemas.microsoft.com/office/drawing/2014/main" id="{3604131F-C701-DA6B-5DE4-16C0A755F7DF}"/>
                </a:ext>
              </a:extLst>
            </p:cNvPr>
            <p:cNvSpPr/>
            <p:nvPr userDrawn="1"/>
          </p:nvSpPr>
          <p:spPr>
            <a:xfrm>
              <a:off x="418412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9">
              <a:extLst>
                <a:ext uri="{FF2B5EF4-FFF2-40B4-BE49-F238E27FC236}">
                  <a16:creationId xmlns:a16="http://schemas.microsoft.com/office/drawing/2014/main" id="{17368EB3-74F7-3F5A-706D-C533AC3A613E}"/>
                </a:ext>
              </a:extLst>
            </p:cNvPr>
            <p:cNvSpPr/>
            <p:nvPr userDrawn="1"/>
          </p:nvSpPr>
          <p:spPr>
            <a:xfrm>
              <a:off x="453349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9">
              <a:extLst>
                <a:ext uri="{FF2B5EF4-FFF2-40B4-BE49-F238E27FC236}">
                  <a16:creationId xmlns:a16="http://schemas.microsoft.com/office/drawing/2014/main" id="{4920DD5C-1006-5F43-2B83-39DEC5032149}"/>
                </a:ext>
              </a:extLst>
            </p:cNvPr>
            <p:cNvSpPr/>
            <p:nvPr userDrawn="1"/>
          </p:nvSpPr>
          <p:spPr>
            <a:xfrm>
              <a:off x="4882870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Freeform 31">
            <a:extLst>
              <a:ext uri="{FF2B5EF4-FFF2-40B4-BE49-F238E27FC236}">
                <a16:creationId xmlns:a16="http://schemas.microsoft.com/office/drawing/2014/main" id="{A66D2C91-D81D-DC3C-A6BF-39E75C185938}"/>
              </a:ext>
            </a:extLst>
          </p:cNvPr>
          <p:cNvSpPr/>
          <p:nvPr/>
        </p:nvSpPr>
        <p:spPr>
          <a:xfrm rot="10800000">
            <a:off x="-479662" y="0"/>
            <a:ext cx="2268459" cy="1962529"/>
          </a:xfrm>
          <a:custGeom>
            <a:avLst/>
            <a:gdLst>
              <a:gd name="connsiteX0" fmla="*/ 5723683 w 5723684"/>
              <a:gd name="connsiteY0" fmla="*/ 2861803 h 4951774"/>
              <a:gd name="connsiteX1" fmla="*/ 5723684 w 5723684"/>
              <a:gd name="connsiteY1" fmla="*/ 2861842 h 4951774"/>
              <a:gd name="connsiteX2" fmla="*/ 5723683 w 5723684"/>
              <a:gd name="connsiteY2" fmla="*/ 2951847 h 4951774"/>
              <a:gd name="connsiteX3" fmla="*/ 2861842 w 5723684"/>
              <a:gd name="connsiteY3" fmla="*/ 0 h 4951774"/>
              <a:gd name="connsiteX4" fmla="*/ 4461925 w 5723684"/>
              <a:gd name="connsiteY4" fmla="*/ 488758 h 4951774"/>
              <a:gd name="connsiteX5" fmla="*/ 4518578 w 5723684"/>
              <a:gd name="connsiteY5" fmla="*/ 531122 h 4951774"/>
              <a:gd name="connsiteX6" fmla="*/ 4518578 w 5723684"/>
              <a:gd name="connsiteY6" fmla="*/ 4951774 h 4951774"/>
              <a:gd name="connsiteX7" fmla="*/ 816674 w 5723684"/>
              <a:gd name="connsiteY7" fmla="*/ 4951774 h 4951774"/>
              <a:gd name="connsiteX8" fmla="*/ 653506 w 5723684"/>
              <a:gd name="connsiteY8" fmla="*/ 4772244 h 4951774"/>
              <a:gd name="connsiteX9" fmla="*/ 0 w 5723684"/>
              <a:gd name="connsiteY9" fmla="*/ 2951846 h 4951774"/>
              <a:gd name="connsiteX10" fmla="*/ 0 w 5723684"/>
              <a:gd name="connsiteY10" fmla="*/ 2861842 h 4951774"/>
              <a:gd name="connsiteX11" fmla="*/ 2861842 w 5723684"/>
              <a:gd name="connsiteY11" fmla="*/ 0 h 495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23684" h="4951774">
                <a:moveTo>
                  <a:pt x="5723683" y="2861803"/>
                </a:moveTo>
                <a:lnTo>
                  <a:pt x="5723684" y="2861842"/>
                </a:lnTo>
                <a:cubicBezTo>
                  <a:pt x="5723684" y="2891844"/>
                  <a:pt x="5723683" y="2921845"/>
                  <a:pt x="5723683" y="2951847"/>
                </a:cubicBezTo>
                <a:close/>
                <a:moveTo>
                  <a:pt x="2861842" y="0"/>
                </a:moveTo>
                <a:cubicBezTo>
                  <a:pt x="3454549" y="0"/>
                  <a:pt x="4005172" y="180182"/>
                  <a:pt x="4461925" y="488758"/>
                </a:cubicBezTo>
                <a:lnTo>
                  <a:pt x="4518578" y="531122"/>
                </a:lnTo>
                <a:lnTo>
                  <a:pt x="4518578" y="4951774"/>
                </a:lnTo>
                <a:lnTo>
                  <a:pt x="816674" y="4951774"/>
                </a:lnTo>
                <a:lnTo>
                  <a:pt x="653506" y="4772244"/>
                </a:lnTo>
                <a:cubicBezTo>
                  <a:pt x="245247" y="4277549"/>
                  <a:pt x="0" y="3643338"/>
                  <a:pt x="0" y="2951846"/>
                </a:cubicBezTo>
                <a:lnTo>
                  <a:pt x="0" y="2861842"/>
                </a:lnTo>
                <a:cubicBezTo>
                  <a:pt x="0" y="1281290"/>
                  <a:pt x="1281290" y="0"/>
                  <a:pt x="2861842" y="0"/>
                </a:cubicBezTo>
                <a:close/>
              </a:path>
            </a:pathLst>
          </a:custGeom>
          <a:solidFill>
            <a:srgbClr val="FC1A70"/>
          </a:solidFill>
          <a:ln>
            <a:noFill/>
          </a:ln>
          <a:effectLst>
            <a:outerShdw blurRad="279400" dist="190500" dir="2700000" sx="97000" sy="97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4DEB6C-4859-4ABC-B70A-C8B65F68668F}"/>
              </a:ext>
            </a:extLst>
          </p:cNvPr>
          <p:cNvSpPr txBox="1"/>
          <p:nvPr/>
        </p:nvSpPr>
        <p:spPr>
          <a:xfrm>
            <a:off x="1891948" y="295106"/>
            <a:ext cx="9160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dirty="0">
                <a:solidFill>
                  <a:srgbClr val="BE3455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Razumijevanje i interpretacija podataka</a:t>
            </a:r>
            <a:endParaRPr lang="en-US" sz="3200" dirty="0">
              <a:solidFill>
                <a:srgbClr val="BE3455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pic>
        <p:nvPicPr>
          <p:cNvPr id="32" name="Grafika 31">
            <a:extLst>
              <a:ext uri="{FF2B5EF4-FFF2-40B4-BE49-F238E27FC236}">
                <a16:creationId xmlns:a16="http://schemas.microsoft.com/office/drawing/2014/main" id="{A8C39B9D-57EC-46DD-BE3C-B2F19CE390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7102" y="6176682"/>
            <a:ext cx="1556088" cy="587943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85076FC1-4F9B-48E8-BF7E-638F970C46E6}"/>
              </a:ext>
            </a:extLst>
          </p:cNvPr>
          <p:cNvSpPr txBox="1"/>
          <p:nvPr/>
        </p:nvSpPr>
        <p:spPr>
          <a:xfrm>
            <a:off x="951830" y="846711"/>
            <a:ext cx="10862219" cy="3742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hr-HR" sz="2000" dirty="0">
                <a:latin typeface="Poppins" panose="00000500000000000000" pitchFamily="2" charset="0"/>
                <a:cs typeface="Poppins" panose="00000500000000000000" pitchFamily="2" charset="0"/>
              </a:rPr>
              <a:t>Koja boja tla prevladava u većini uzoraka?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r-HR" sz="2000" dirty="0">
                <a:latin typeface="Poppins" panose="00000500000000000000" pitchFamily="2" charset="0"/>
                <a:cs typeface="Poppins" panose="00000500000000000000" pitchFamily="2" charset="0"/>
              </a:rPr>
              <a:t>Što mislite zašto je pH-vrijednost tla 7 ili 7,5? Saznajte više o vrsti stijena/minerala tipičnih za područje rijeke Cetine.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r-HR" sz="2000" dirty="0">
                <a:latin typeface="Poppins" panose="00000500000000000000" pitchFamily="2" charset="0"/>
                <a:cs typeface="Poppins" panose="00000500000000000000" pitchFamily="2" charset="0"/>
              </a:rPr>
              <a:t>Koja tekstura prevladava u porječju Cetine?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r-HR" sz="2000" dirty="0">
                <a:latin typeface="Poppins" panose="00000500000000000000" pitchFamily="2" charset="0"/>
                <a:cs typeface="Poppins" panose="00000500000000000000" pitchFamily="2" charset="0"/>
              </a:rPr>
              <a:t>Navedite četiri uzorka tla koji su imali najveći kapacitet za zadržavanje vode. Što ta četiri uzorka imaju zajedničko?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r-HR" sz="2000" dirty="0">
                <a:latin typeface="Poppins" panose="00000500000000000000" pitchFamily="2" charset="0"/>
                <a:cs typeface="Poppins" panose="00000500000000000000" pitchFamily="2" charset="0"/>
              </a:rPr>
              <a:t>Koji parametar tla najviše utječe na brzinu prolaska vode kroz tlo? Koja vrsta tla omogućuje brz </a:t>
            </a:r>
            <a:r>
              <a:rPr lang="hr-HR" sz="2000">
                <a:latin typeface="Poppins" panose="00000500000000000000" pitchFamily="2" charset="0"/>
                <a:cs typeface="Poppins" panose="00000500000000000000" pitchFamily="2" charset="0"/>
              </a:rPr>
              <a:t>prolazak vode?</a:t>
            </a:r>
            <a:endParaRPr lang="hr-HR"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8FE0FFF7-B713-462E-AD26-056E9992B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3223" y="4794182"/>
            <a:ext cx="5069746" cy="210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0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>
            <a:extLst>
              <a:ext uri="{FF2B5EF4-FFF2-40B4-BE49-F238E27FC236}">
                <a16:creationId xmlns:a16="http://schemas.microsoft.com/office/drawing/2014/main" id="{97DD9B27-82D6-A869-DC37-6BB353C4D58A}"/>
              </a:ext>
            </a:extLst>
          </p:cNvPr>
          <p:cNvSpPr/>
          <p:nvPr/>
        </p:nvSpPr>
        <p:spPr>
          <a:xfrm rot="5400000">
            <a:off x="-445066" y="394832"/>
            <a:ext cx="4819652" cy="4029990"/>
          </a:xfrm>
          <a:custGeom>
            <a:avLst/>
            <a:gdLst>
              <a:gd name="connsiteX0" fmla="*/ 0 w 5905500"/>
              <a:gd name="connsiteY0" fmla="*/ 0 h 3811034"/>
              <a:gd name="connsiteX1" fmla="*/ 5365570 w 5905500"/>
              <a:gd name="connsiteY1" fmla="*/ 0 h 3811034"/>
              <a:gd name="connsiteX2" fmla="*/ 5905500 w 5905500"/>
              <a:gd name="connsiteY2" fmla="*/ 539930 h 3811034"/>
              <a:gd name="connsiteX3" fmla="*/ 5905500 w 5905500"/>
              <a:gd name="connsiteY3" fmla="*/ 3811034 h 3811034"/>
              <a:gd name="connsiteX4" fmla="*/ 0 w 5905500"/>
              <a:gd name="connsiteY4" fmla="*/ 3811034 h 3811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5500" h="3811034">
                <a:moveTo>
                  <a:pt x="0" y="0"/>
                </a:moveTo>
                <a:lnTo>
                  <a:pt x="5365570" y="0"/>
                </a:lnTo>
                <a:cubicBezTo>
                  <a:pt x="5663765" y="0"/>
                  <a:pt x="5905500" y="241735"/>
                  <a:pt x="5905500" y="539930"/>
                </a:cubicBezTo>
                <a:lnTo>
                  <a:pt x="5905500" y="3811034"/>
                </a:lnTo>
                <a:lnTo>
                  <a:pt x="0" y="3811034"/>
                </a:lnTo>
                <a:close/>
              </a:path>
            </a:pathLst>
          </a:custGeom>
          <a:solidFill>
            <a:srgbClr val="FC1A70"/>
          </a:solidFill>
          <a:ln>
            <a:noFill/>
          </a:ln>
          <a:effectLst>
            <a:outerShdw blurRad="279400" dist="190500" dir="2700000" sx="97000" sy="97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CDA8F420-03B1-5E92-CF0C-6D301D2B7A68}"/>
              </a:ext>
            </a:extLst>
          </p:cNvPr>
          <p:cNvSpPr/>
          <p:nvPr/>
        </p:nvSpPr>
        <p:spPr>
          <a:xfrm>
            <a:off x="9874524" y="4819654"/>
            <a:ext cx="2928551" cy="2038346"/>
          </a:xfrm>
          <a:custGeom>
            <a:avLst/>
            <a:gdLst>
              <a:gd name="connsiteX0" fmla="*/ 5723683 w 5723684"/>
              <a:gd name="connsiteY0" fmla="*/ 2861803 h 4951774"/>
              <a:gd name="connsiteX1" fmla="*/ 5723684 w 5723684"/>
              <a:gd name="connsiteY1" fmla="*/ 2861842 h 4951774"/>
              <a:gd name="connsiteX2" fmla="*/ 5723683 w 5723684"/>
              <a:gd name="connsiteY2" fmla="*/ 2951847 h 4951774"/>
              <a:gd name="connsiteX3" fmla="*/ 2861842 w 5723684"/>
              <a:gd name="connsiteY3" fmla="*/ 0 h 4951774"/>
              <a:gd name="connsiteX4" fmla="*/ 4461925 w 5723684"/>
              <a:gd name="connsiteY4" fmla="*/ 488758 h 4951774"/>
              <a:gd name="connsiteX5" fmla="*/ 4518578 w 5723684"/>
              <a:gd name="connsiteY5" fmla="*/ 531122 h 4951774"/>
              <a:gd name="connsiteX6" fmla="*/ 4518578 w 5723684"/>
              <a:gd name="connsiteY6" fmla="*/ 4951774 h 4951774"/>
              <a:gd name="connsiteX7" fmla="*/ 816674 w 5723684"/>
              <a:gd name="connsiteY7" fmla="*/ 4951774 h 4951774"/>
              <a:gd name="connsiteX8" fmla="*/ 653506 w 5723684"/>
              <a:gd name="connsiteY8" fmla="*/ 4772244 h 4951774"/>
              <a:gd name="connsiteX9" fmla="*/ 0 w 5723684"/>
              <a:gd name="connsiteY9" fmla="*/ 2951846 h 4951774"/>
              <a:gd name="connsiteX10" fmla="*/ 0 w 5723684"/>
              <a:gd name="connsiteY10" fmla="*/ 2861842 h 4951774"/>
              <a:gd name="connsiteX11" fmla="*/ 2861842 w 5723684"/>
              <a:gd name="connsiteY11" fmla="*/ 0 h 495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23684" h="4951774">
                <a:moveTo>
                  <a:pt x="5723683" y="2861803"/>
                </a:moveTo>
                <a:lnTo>
                  <a:pt x="5723684" y="2861842"/>
                </a:lnTo>
                <a:cubicBezTo>
                  <a:pt x="5723684" y="2891844"/>
                  <a:pt x="5723683" y="2921845"/>
                  <a:pt x="5723683" y="2951847"/>
                </a:cubicBezTo>
                <a:close/>
                <a:moveTo>
                  <a:pt x="2861842" y="0"/>
                </a:moveTo>
                <a:cubicBezTo>
                  <a:pt x="3454549" y="0"/>
                  <a:pt x="4005172" y="180182"/>
                  <a:pt x="4461925" y="488758"/>
                </a:cubicBezTo>
                <a:lnTo>
                  <a:pt x="4518578" y="531122"/>
                </a:lnTo>
                <a:lnTo>
                  <a:pt x="4518578" y="4951774"/>
                </a:lnTo>
                <a:lnTo>
                  <a:pt x="816674" y="4951774"/>
                </a:lnTo>
                <a:lnTo>
                  <a:pt x="653506" y="4772244"/>
                </a:lnTo>
                <a:cubicBezTo>
                  <a:pt x="245247" y="4277549"/>
                  <a:pt x="0" y="3643338"/>
                  <a:pt x="0" y="2951846"/>
                </a:cubicBezTo>
                <a:lnTo>
                  <a:pt x="0" y="2861842"/>
                </a:lnTo>
                <a:cubicBezTo>
                  <a:pt x="0" y="1281290"/>
                  <a:pt x="1281290" y="0"/>
                  <a:pt x="2861842" y="0"/>
                </a:cubicBezTo>
                <a:close/>
              </a:path>
            </a:pathLst>
          </a:custGeom>
          <a:solidFill>
            <a:srgbClr val="D8728A"/>
          </a:solidFill>
          <a:ln>
            <a:noFill/>
          </a:ln>
          <a:effectLst>
            <a:outerShdw blurRad="279400" dist="190500" dir="2700000" sx="97000" sy="97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C1FED5-A944-1027-8D33-CF8B46DFED1B}"/>
              </a:ext>
            </a:extLst>
          </p:cNvPr>
          <p:cNvGrpSpPr/>
          <p:nvPr/>
        </p:nvGrpSpPr>
        <p:grpSpPr>
          <a:xfrm rot="5400000">
            <a:off x="9142438" y="5686092"/>
            <a:ext cx="1106116" cy="746346"/>
            <a:chOff x="3485387" y="4929030"/>
            <a:chExt cx="1548432" cy="1044796"/>
          </a:xfrm>
          <a:solidFill>
            <a:schemeClr val="tx2"/>
          </a:solidFill>
        </p:grpSpPr>
        <p:sp>
          <p:nvSpPr>
            <p:cNvPr id="13" name="Rectangle: Rounded Corners 9">
              <a:extLst>
                <a:ext uri="{FF2B5EF4-FFF2-40B4-BE49-F238E27FC236}">
                  <a16:creationId xmlns:a16="http://schemas.microsoft.com/office/drawing/2014/main" id="{EEA6FDE8-E0B3-16A7-11F2-DA6AE4617804}"/>
                </a:ext>
              </a:extLst>
            </p:cNvPr>
            <p:cNvSpPr/>
            <p:nvPr userDrawn="1"/>
          </p:nvSpPr>
          <p:spPr>
            <a:xfrm>
              <a:off x="3485387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9">
              <a:extLst>
                <a:ext uri="{FF2B5EF4-FFF2-40B4-BE49-F238E27FC236}">
                  <a16:creationId xmlns:a16="http://schemas.microsoft.com/office/drawing/2014/main" id="{C2E6BF75-7934-C457-C53C-9A438882141E}"/>
                </a:ext>
              </a:extLst>
            </p:cNvPr>
            <p:cNvSpPr/>
            <p:nvPr userDrawn="1"/>
          </p:nvSpPr>
          <p:spPr>
            <a:xfrm>
              <a:off x="3834758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9">
              <a:extLst>
                <a:ext uri="{FF2B5EF4-FFF2-40B4-BE49-F238E27FC236}">
                  <a16:creationId xmlns:a16="http://schemas.microsoft.com/office/drawing/2014/main" id="{A8AA1AE5-A71B-C52C-672D-7A78117D0C2D}"/>
                </a:ext>
              </a:extLst>
            </p:cNvPr>
            <p:cNvSpPr/>
            <p:nvPr userDrawn="1"/>
          </p:nvSpPr>
          <p:spPr>
            <a:xfrm>
              <a:off x="418412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9">
              <a:extLst>
                <a:ext uri="{FF2B5EF4-FFF2-40B4-BE49-F238E27FC236}">
                  <a16:creationId xmlns:a16="http://schemas.microsoft.com/office/drawing/2014/main" id="{920E90AF-F5A5-EDE4-6F7E-D84C34362B07}"/>
                </a:ext>
              </a:extLst>
            </p:cNvPr>
            <p:cNvSpPr/>
            <p:nvPr userDrawn="1"/>
          </p:nvSpPr>
          <p:spPr>
            <a:xfrm>
              <a:off x="453349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9">
              <a:extLst>
                <a:ext uri="{FF2B5EF4-FFF2-40B4-BE49-F238E27FC236}">
                  <a16:creationId xmlns:a16="http://schemas.microsoft.com/office/drawing/2014/main" id="{B9631BC8-FF50-C8ED-A8FF-9C0CA1FBB2F0}"/>
                </a:ext>
              </a:extLst>
            </p:cNvPr>
            <p:cNvSpPr/>
            <p:nvPr userDrawn="1"/>
          </p:nvSpPr>
          <p:spPr>
            <a:xfrm>
              <a:off x="4882870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9">
              <a:extLst>
                <a:ext uri="{FF2B5EF4-FFF2-40B4-BE49-F238E27FC236}">
                  <a16:creationId xmlns:a16="http://schemas.microsoft.com/office/drawing/2014/main" id="{1437299A-2D10-5841-ECAD-724EDADA6474}"/>
                </a:ext>
              </a:extLst>
            </p:cNvPr>
            <p:cNvSpPr/>
            <p:nvPr userDrawn="1"/>
          </p:nvSpPr>
          <p:spPr>
            <a:xfrm>
              <a:off x="3485387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9">
              <a:extLst>
                <a:ext uri="{FF2B5EF4-FFF2-40B4-BE49-F238E27FC236}">
                  <a16:creationId xmlns:a16="http://schemas.microsoft.com/office/drawing/2014/main" id="{D10A0143-68FB-C570-BEAF-EB9579D7C14B}"/>
                </a:ext>
              </a:extLst>
            </p:cNvPr>
            <p:cNvSpPr/>
            <p:nvPr userDrawn="1"/>
          </p:nvSpPr>
          <p:spPr>
            <a:xfrm>
              <a:off x="3834758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9">
              <a:extLst>
                <a:ext uri="{FF2B5EF4-FFF2-40B4-BE49-F238E27FC236}">
                  <a16:creationId xmlns:a16="http://schemas.microsoft.com/office/drawing/2014/main" id="{63889C5A-BA1F-B43B-4C59-A8FDBFEB60DB}"/>
                </a:ext>
              </a:extLst>
            </p:cNvPr>
            <p:cNvSpPr/>
            <p:nvPr userDrawn="1"/>
          </p:nvSpPr>
          <p:spPr>
            <a:xfrm>
              <a:off x="418412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9">
              <a:extLst>
                <a:ext uri="{FF2B5EF4-FFF2-40B4-BE49-F238E27FC236}">
                  <a16:creationId xmlns:a16="http://schemas.microsoft.com/office/drawing/2014/main" id="{6820D980-0F2B-9BB3-68BF-25CAB42578EB}"/>
                </a:ext>
              </a:extLst>
            </p:cNvPr>
            <p:cNvSpPr/>
            <p:nvPr userDrawn="1"/>
          </p:nvSpPr>
          <p:spPr>
            <a:xfrm>
              <a:off x="453349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9">
              <a:extLst>
                <a:ext uri="{FF2B5EF4-FFF2-40B4-BE49-F238E27FC236}">
                  <a16:creationId xmlns:a16="http://schemas.microsoft.com/office/drawing/2014/main" id="{9CFAA8CE-B778-8F14-A520-DBD7C8053543}"/>
                </a:ext>
              </a:extLst>
            </p:cNvPr>
            <p:cNvSpPr/>
            <p:nvPr userDrawn="1"/>
          </p:nvSpPr>
          <p:spPr>
            <a:xfrm>
              <a:off x="4882870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9">
              <a:extLst>
                <a:ext uri="{FF2B5EF4-FFF2-40B4-BE49-F238E27FC236}">
                  <a16:creationId xmlns:a16="http://schemas.microsoft.com/office/drawing/2014/main" id="{A113A62D-665A-2513-45F2-EB04EF50A3E4}"/>
                </a:ext>
              </a:extLst>
            </p:cNvPr>
            <p:cNvSpPr/>
            <p:nvPr userDrawn="1"/>
          </p:nvSpPr>
          <p:spPr>
            <a:xfrm>
              <a:off x="3485387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9">
              <a:extLst>
                <a:ext uri="{FF2B5EF4-FFF2-40B4-BE49-F238E27FC236}">
                  <a16:creationId xmlns:a16="http://schemas.microsoft.com/office/drawing/2014/main" id="{40CF555A-26CC-9C57-B658-706BEEFDB3CE}"/>
                </a:ext>
              </a:extLst>
            </p:cNvPr>
            <p:cNvSpPr/>
            <p:nvPr userDrawn="1"/>
          </p:nvSpPr>
          <p:spPr>
            <a:xfrm>
              <a:off x="3834758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9">
              <a:extLst>
                <a:ext uri="{FF2B5EF4-FFF2-40B4-BE49-F238E27FC236}">
                  <a16:creationId xmlns:a16="http://schemas.microsoft.com/office/drawing/2014/main" id="{BE7E688E-5B1C-6560-FBFD-20C5EF269A73}"/>
                </a:ext>
              </a:extLst>
            </p:cNvPr>
            <p:cNvSpPr/>
            <p:nvPr userDrawn="1"/>
          </p:nvSpPr>
          <p:spPr>
            <a:xfrm>
              <a:off x="418412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9">
              <a:extLst>
                <a:ext uri="{FF2B5EF4-FFF2-40B4-BE49-F238E27FC236}">
                  <a16:creationId xmlns:a16="http://schemas.microsoft.com/office/drawing/2014/main" id="{51B76083-C786-8C99-BBE8-0B665A1EA940}"/>
                </a:ext>
              </a:extLst>
            </p:cNvPr>
            <p:cNvSpPr/>
            <p:nvPr userDrawn="1"/>
          </p:nvSpPr>
          <p:spPr>
            <a:xfrm>
              <a:off x="453349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9">
              <a:extLst>
                <a:ext uri="{FF2B5EF4-FFF2-40B4-BE49-F238E27FC236}">
                  <a16:creationId xmlns:a16="http://schemas.microsoft.com/office/drawing/2014/main" id="{D584D1AA-C692-A5A9-B8F9-58A7E70B8C17}"/>
                </a:ext>
              </a:extLst>
            </p:cNvPr>
            <p:cNvSpPr/>
            <p:nvPr userDrawn="1"/>
          </p:nvSpPr>
          <p:spPr>
            <a:xfrm>
              <a:off x="4882870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9">
              <a:extLst>
                <a:ext uri="{FF2B5EF4-FFF2-40B4-BE49-F238E27FC236}">
                  <a16:creationId xmlns:a16="http://schemas.microsoft.com/office/drawing/2014/main" id="{969E955C-15FB-8D12-43E0-D88BBBD8806D}"/>
                </a:ext>
              </a:extLst>
            </p:cNvPr>
            <p:cNvSpPr/>
            <p:nvPr userDrawn="1"/>
          </p:nvSpPr>
          <p:spPr>
            <a:xfrm>
              <a:off x="3485387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9">
              <a:extLst>
                <a:ext uri="{FF2B5EF4-FFF2-40B4-BE49-F238E27FC236}">
                  <a16:creationId xmlns:a16="http://schemas.microsoft.com/office/drawing/2014/main" id="{E0EA71B2-9201-E108-4E89-ED43B61D3764}"/>
                </a:ext>
              </a:extLst>
            </p:cNvPr>
            <p:cNvSpPr/>
            <p:nvPr userDrawn="1"/>
          </p:nvSpPr>
          <p:spPr>
            <a:xfrm>
              <a:off x="3834758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9">
              <a:extLst>
                <a:ext uri="{FF2B5EF4-FFF2-40B4-BE49-F238E27FC236}">
                  <a16:creationId xmlns:a16="http://schemas.microsoft.com/office/drawing/2014/main" id="{F31A1A10-424E-98E5-3748-854182B16F1F}"/>
                </a:ext>
              </a:extLst>
            </p:cNvPr>
            <p:cNvSpPr/>
            <p:nvPr userDrawn="1"/>
          </p:nvSpPr>
          <p:spPr>
            <a:xfrm>
              <a:off x="418412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: Rounded Corners 9">
              <a:extLst>
                <a:ext uri="{FF2B5EF4-FFF2-40B4-BE49-F238E27FC236}">
                  <a16:creationId xmlns:a16="http://schemas.microsoft.com/office/drawing/2014/main" id="{3F2783B0-4E72-4209-9E02-5FB855124CA2}"/>
                </a:ext>
              </a:extLst>
            </p:cNvPr>
            <p:cNvSpPr/>
            <p:nvPr userDrawn="1"/>
          </p:nvSpPr>
          <p:spPr>
            <a:xfrm>
              <a:off x="453349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9">
              <a:extLst>
                <a:ext uri="{FF2B5EF4-FFF2-40B4-BE49-F238E27FC236}">
                  <a16:creationId xmlns:a16="http://schemas.microsoft.com/office/drawing/2014/main" id="{A2879767-1BE1-AF7C-4039-1932E98280F8}"/>
                </a:ext>
              </a:extLst>
            </p:cNvPr>
            <p:cNvSpPr/>
            <p:nvPr userDrawn="1"/>
          </p:nvSpPr>
          <p:spPr>
            <a:xfrm>
              <a:off x="4882870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64DEB6C-4859-4ABC-B70A-C8B65F68668F}"/>
              </a:ext>
            </a:extLst>
          </p:cNvPr>
          <p:cNvSpPr txBox="1"/>
          <p:nvPr/>
        </p:nvSpPr>
        <p:spPr>
          <a:xfrm>
            <a:off x="5664838" y="416429"/>
            <a:ext cx="6022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Poppins Medium" panose="00000600000000000000" pitchFamily="2" charset="0"/>
                <a:cs typeface="Poppins Medium" panose="00000600000000000000" pitchFamily="2" charset="0"/>
              </a:rPr>
              <a:t>GLOBE u Centru izvrsnosti</a:t>
            </a:r>
            <a:endParaRPr lang="en-US" sz="36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pic>
        <p:nvPicPr>
          <p:cNvPr id="5" name="Rezervirano mjesto slike 4" descr="Slika na kojoj se prikazuje tekst, Dječja umjetnost, crtež, osoba&#10;&#10;Opis je automatski generiran">
            <a:extLst>
              <a:ext uri="{FF2B5EF4-FFF2-40B4-BE49-F238E27FC236}">
                <a16:creationId xmlns:a16="http://schemas.microsoft.com/office/drawing/2014/main" id="{45F60B9F-C9ED-4E90-9D62-EDE89E21B7E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24" b="32424"/>
          <a:stretch>
            <a:fillRect/>
          </a:stretch>
        </p:blipFill>
        <p:spPr>
          <a:xfrm>
            <a:off x="1071643" y="1405178"/>
            <a:ext cx="4290770" cy="2495119"/>
          </a:xfrm>
        </p:spPr>
      </p:pic>
      <p:pic>
        <p:nvPicPr>
          <p:cNvPr id="37" name="Grafika 36">
            <a:extLst>
              <a:ext uri="{FF2B5EF4-FFF2-40B4-BE49-F238E27FC236}">
                <a16:creationId xmlns:a16="http://schemas.microsoft.com/office/drawing/2014/main" id="{D54AD8DC-3EE4-4944-A98B-3B94910F03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37102" y="6176682"/>
            <a:ext cx="1556088" cy="587943"/>
          </a:xfrm>
          <a:prstGeom prst="rect">
            <a:avLst/>
          </a:prstGeom>
        </p:spPr>
      </p:pic>
      <p:pic>
        <p:nvPicPr>
          <p:cNvPr id="1028" name="Picture 4" descr="Poziv za prijavu učenika i mentora za sudjelovanje u programima Centara  izvrsnosti SDŽ – Škola za dizajn, grafiku i održivu gradnju – Split">
            <a:hlinkClick r:id="rId5"/>
            <a:extLst>
              <a:ext uri="{FF2B5EF4-FFF2-40B4-BE49-F238E27FC236}">
                <a16:creationId xmlns:a16="http://schemas.microsoft.com/office/drawing/2014/main" id="{BC47A299-826F-47F4-9F56-45CE87503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838" y="1976776"/>
            <a:ext cx="6022832" cy="180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39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44D8EC9E-82DD-7A54-BD48-B89C07341018}"/>
              </a:ext>
            </a:extLst>
          </p:cNvPr>
          <p:cNvSpPr/>
          <p:nvPr/>
        </p:nvSpPr>
        <p:spPr>
          <a:xfrm rot="5400000" flipH="1">
            <a:off x="673281" y="4794068"/>
            <a:ext cx="1396637" cy="2743200"/>
          </a:xfrm>
          <a:prstGeom prst="round1Rect">
            <a:avLst>
              <a:gd name="adj" fmla="val 31197"/>
            </a:avLst>
          </a:prstGeom>
          <a:solidFill>
            <a:srgbClr val="D8728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29">
            <a:extLst>
              <a:ext uri="{FF2B5EF4-FFF2-40B4-BE49-F238E27FC236}">
                <a16:creationId xmlns:a16="http://schemas.microsoft.com/office/drawing/2014/main" id="{E5D880A0-4209-F210-AD55-2F3221F29453}"/>
              </a:ext>
            </a:extLst>
          </p:cNvPr>
          <p:cNvSpPr/>
          <p:nvPr/>
        </p:nvSpPr>
        <p:spPr>
          <a:xfrm>
            <a:off x="10327750" y="4588761"/>
            <a:ext cx="2378266" cy="2279573"/>
          </a:xfrm>
          <a:custGeom>
            <a:avLst/>
            <a:gdLst>
              <a:gd name="connsiteX0" fmla="*/ 5723683 w 5723684"/>
              <a:gd name="connsiteY0" fmla="*/ 2861803 h 4951774"/>
              <a:gd name="connsiteX1" fmla="*/ 5723684 w 5723684"/>
              <a:gd name="connsiteY1" fmla="*/ 2861842 h 4951774"/>
              <a:gd name="connsiteX2" fmla="*/ 5723683 w 5723684"/>
              <a:gd name="connsiteY2" fmla="*/ 2951847 h 4951774"/>
              <a:gd name="connsiteX3" fmla="*/ 2861842 w 5723684"/>
              <a:gd name="connsiteY3" fmla="*/ 0 h 4951774"/>
              <a:gd name="connsiteX4" fmla="*/ 4461925 w 5723684"/>
              <a:gd name="connsiteY4" fmla="*/ 488758 h 4951774"/>
              <a:gd name="connsiteX5" fmla="*/ 4518578 w 5723684"/>
              <a:gd name="connsiteY5" fmla="*/ 531122 h 4951774"/>
              <a:gd name="connsiteX6" fmla="*/ 4518578 w 5723684"/>
              <a:gd name="connsiteY6" fmla="*/ 4951774 h 4951774"/>
              <a:gd name="connsiteX7" fmla="*/ 816674 w 5723684"/>
              <a:gd name="connsiteY7" fmla="*/ 4951774 h 4951774"/>
              <a:gd name="connsiteX8" fmla="*/ 653506 w 5723684"/>
              <a:gd name="connsiteY8" fmla="*/ 4772244 h 4951774"/>
              <a:gd name="connsiteX9" fmla="*/ 0 w 5723684"/>
              <a:gd name="connsiteY9" fmla="*/ 2951846 h 4951774"/>
              <a:gd name="connsiteX10" fmla="*/ 0 w 5723684"/>
              <a:gd name="connsiteY10" fmla="*/ 2861842 h 4951774"/>
              <a:gd name="connsiteX11" fmla="*/ 2861842 w 5723684"/>
              <a:gd name="connsiteY11" fmla="*/ 0 h 495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23684" h="4951774">
                <a:moveTo>
                  <a:pt x="5723683" y="2861803"/>
                </a:moveTo>
                <a:lnTo>
                  <a:pt x="5723684" y="2861842"/>
                </a:lnTo>
                <a:cubicBezTo>
                  <a:pt x="5723684" y="2891844"/>
                  <a:pt x="5723683" y="2921845"/>
                  <a:pt x="5723683" y="2951847"/>
                </a:cubicBezTo>
                <a:close/>
                <a:moveTo>
                  <a:pt x="2861842" y="0"/>
                </a:moveTo>
                <a:cubicBezTo>
                  <a:pt x="3454549" y="0"/>
                  <a:pt x="4005172" y="180182"/>
                  <a:pt x="4461925" y="488758"/>
                </a:cubicBezTo>
                <a:lnTo>
                  <a:pt x="4518578" y="531122"/>
                </a:lnTo>
                <a:lnTo>
                  <a:pt x="4518578" y="4951774"/>
                </a:lnTo>
                <a:lnTo>
                  <a:pt x="816674" y="4951774"/>
                </a:lnTo>
                <a:lnTo>
                  <a:pt x="653506" y="4772244"/>
                </a:lnTo>
                <a:cubicBezTo>
                  <a:pt x="245247" y="4277549"/>
                  <a:pt x="0" y="3643338"/>
                  <a:pt x="0" y="2951846"/>
                </a:cubicBezTo>
                <a:lnTo>
                  <a:pt x="0" y="2861842"/>
                </a:lnTo>
                <a:cubicBezTo>
                  <a:pt x="0" y="1281290"/>
                  <a:pt x="1281290" y="0"/>
                  <a:pt x="2861842" y="0"/>
                </a:cubicBezTo>
                <a:close/>
              </a:path>
            </a:pathLst>
          </a:custGeom>
          <a:solidFill>
            <a:srgbClr val="BE3455"/>
          </a:solidFill>
          <a:ln>
            <a:noFill/>
          </a:ln>
          <a:effectLst>
            <a:outerShdw blurRad="279400" dist="190500" dir="2700000" sx="97000" sy="97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CA0B593-3CF2-9272-73E0-1B5B2623391F}"/>
              </a:ext>
            </a:extLst>
          </p:cNvPr>
          <p:cNvGrpSpPr/>
          <p:nvPr/>
        </p:nvGrpSpPr>
        <p:grpSpPr>
          <a:xfrm rot="5400000">
            <a:off x="11126069" y="311051"/>
            <a:ext cx="1106116" cy="746346"/>
            <a:chOff x="3485387" y="4929030"/>
            <a:chExt cx="1548432" cy="1044796"/>
          </a:xfrm>
          <a:solidFill>
            <a:schemeClr val="tx2"/>
          </a:solidFill>
        </p:grpSpPr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68C86FD3-6B5F-8F27-03D5-7C54BF20CCA9}"/>
                </a:ext>
              </a:extLst>
            </p:cNvPr>
            <p:cNvSpPr/>
            <p:nvPr userDrawn="1"/>
          </p:nvSpPr>
          <p:spPr>
            <a:xfrm>
              <a:off x="3485387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E2273C3-094D-9C72-8D11-1C11DFB037A2}"/>
                </a:ext>
              </a:extLst>
            </p:cNvPr>
            <p:cNvSpPr/>
            <p:nvPr userDrawn="1"/>
          </p:nvSpPr>
          <p:spPr>
            <a:xfrm>
              <a:off x="3834758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9">
              <a:extLst>
                <a:ext uri="{FF2B5EF4-FFF2-40B4-BE49-F238E27FC236}">
                  <a16:creationId xmlns:a16="http://schemas.microsoft.com/office/drawing/2014/main" id="{5D48C2AD-7EAB-126A-0EE8-70B6A93062A4}"/>
                </a:ext>
              </a:extLst>
            </p:cNvPr>
            <p:cNvSpPr/>
            <p:nvPr userDrawn="1"/>
          </p:nvSpPr>
          <p:spPr>
            <a:xfrm>
              <a:off x="418412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9">
              <a:extLst>
                <a:ext uri="{FF2B5EF4-FFF2-40B4-BE49-F238E27FC236}">
                  <a16:creationId xmlns:a16="http://schemas.microsoft.com/office/drawing/2014/main" id="{E6D89C43-ECF3-D762-034C-F34733A35CA3}"/>
                </a:ext>
              </a:extLst>
            </p:cNvPr>
            <p:cNvSpPr/>
            <p:nvPr userDrawn="1"/>
          </p:nvSpPr>
          <p:spPr>
            <a:xfrm>
              <a:off x="453349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9">
              <a:extLst>
                <a:ext uri="{FF2B5EF4-FFF2-40B4-BE49-F238E27FC236}">
                  <a16:creationId xmlns:a16="http://schemas.microsoft.com/office/drawing/2014/main" id="{7A991674-53AD-1715-5180-A4663A269D49}"/>
                </a:ext>
              </a:extLst>
            </p:cNvPr>
            <p:cNvSpPr/>
            <p:nvPr userDrawn="1"/>
          </p:nvSpPr>
          <p:spPr>
            <a:xfrm>
              <a:off x="4882870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9">
              <a:extLst>
                <a:ext uri="{FF2B5EF4-FFF2-40B4-BE49-F238E27FC236}">
                  <a16:creationId xmlns:a16="http://schemas.microsoft.com/office/drawing/2014/main" id="{8F19B52E-3C9D-0F29-D6CF-C499ABAA373F}"/>
                </a:ext>
              </a:extLst>
            </p:cNvPr>
            <p:cNvSpPr/>
            <p:nvPr userDrawn="1"/>
          </p:nvSpPr>
          <p:spPr>
            <a:xfrm>
              <a:off x="3485387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9">
              <a:extLst>
                <a:ext uri="{FF2B5EF4-FFF2-40B4-BE49-F238E27FC236}">
                  <a16:creationId xmlns:a16="http://schemas.microsoft.com/office/drawing/2014/main" id="{C1720F91-45FC-C97A-4911-A11F34B5FE66}"/>
                </a:ext>
              </a:extLst>
            </p:cNvPr>
            <p:cNvSpPr/>
            <p:nvPr userDrawn="1"/>
          </p:nvSpPr>
          <p:spPr>
            <a:xfrm>
              <a:off x="3834758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9">
              <a:extLst>
                <a:ext uri="{FF2B5EF4-FFF2-40B4-BE49-F238E27FC236}">
                  <a16:creationId xmlns:a16="http://schemas.microsoft.com/office/drawing/2014/main" id="{E669C2CE-151A-B110-CC43-951A6C1BF554}"/>
                </a:ext>
              </a:extLst>
            </p:cNvPr>
            <p:cNvSpPr/>
            <p:nvPr userDrawn="1"/>
          </p:nvSpPr>
          <p:spPr>
            <a:xfrm>
              <a:off x="418412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9">
              <a:extLst>
                <a:ext uri="{FF2B5EF4-FFF2-40B4-BE49-F238E27FC236}">
                  <a16:creationId xmlns:a16="http://schemas.microsoft.com/office/drawing/2014/main" id="{686F53AB-EEF9-4199-3853-FA6087DF0434}"/>
                </a:ext>
              </a:extLst>
            </p:cNvPr>
            <p:cNvSpPr/>
            <p:nvPr userDrawn="1"/>
          </p:nvSpPr>
          <p:spPr>
            <a:xfrm>
              <a:off x="453349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9">
              <a:extLst>
                <a:ext uri="{FF2B5EF4-FFF2-40B4-BE49-F238E27FC236}">
                  <a16:creationId xmlns:a16="http://schemas.microsoft.com/office/drawing/2014/main" id="{603FE165-0086-6E88-A05F-DEC1C398254A}"/>
                </a:ext>
              </a:extLst>
            </p:cNvPr>
            <p:cNvSpPr/>
            <p:nvPr userDrawn="1"/>
          </p:nvSpPr>
          <p:spPr>
            <a:xfrm>
              <a:off x="4882870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9">
              <a:extLst>
                <a:ext uri="{FF2B5EF4-FFF2-40B4-BE49-F238E27FC236}">
                  <a16:creationId xmlns:a16="http://schemas.microsoft.com/office/drawing/2014/main" id="{2D6DB311-6E2A-A34E-B34E-9468CFF22C53}"/>
                </a:ext>
              </a:extLst>
            </p:cNvPr>
            <p:cNvSpPr/>
            <p:nvPr userDrawn="1"/>
          </p:nvSpPr>
          <p:spPr>
            <a:xfrm>
              <a:off x="3485387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9">
              <a:extLst>
                <a:ext uri="{FF2B5EF4-FFF2-40B4-BE49-F238E27FC236}">
                  <a16:creationId xmlns:a16="http://schemas.microsoft.com/office/drawing/2014/main" id="{8983886F-7BBE-E7C8-0D62-C4A28D97488E}"/>
                </a:ext>
              </a:extLst>
            </p:cNvPr>
            <p:cNvSpPr/>
            <p:nvPr userDrawn="1"/>
          </p:nvSpPr>
          <p:spPr>
            <a:xfrm>
              <a:off x="3834758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9">
              <a:extLst>
                <a:ext uri="{FF2B5EF4-FFF2-40B4-BE49-F238E27FC236}">
                  <a16:creationId xmlns:a16="http://schemas.microsoft.com/office/drawing/2014/main" id="{74AF4779-9827-FB02-CF20-0BE69C87C418}"/>
                </a:ext>
              </a:extLst>
            </p:cNvPr>
            <p:cNvSpPr/>
            <p:nvPr userDrawn="1"/>
          </p:nvSpPr>
          <p:spPr>
            <a:xfrm>
              <a:off x="418412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9">
              <a:extLst>
                <a:ext uri="{FF2B5EF4-FFF2-40B4-BE49-F238E27FC236}">
                  <a16:creationId xmlns:a16="http://schemas.microsoft.com/office/drawing/2014/main" id="{221D3025-02B2-8848-96B5-32D24717ED4A}"/>
                </a:ext>
              </a:extLst>
            </p:cNvPr>
            <p:cNvSpPr/>
            <p:nvPr userDrawn="1"/>
          </p:nvSpPr>
          <p:spPr>
            <a:xfrm>
              <a:off x="453349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9">
              <a:extLst>
                <a:ext uri="{FF2B5EF4-FFF2-40B4-BE49-F238E27FC236}">
                  <a16:creationId xmlns:a16="http://schemas.microsoft.com/office/drawing/2014/main" id="{145F44E1-F012-7455-F61C-15D060AF3C83}"/>
                </a:ext>
              </a:extLst>
            </p:cNvPr>
            <p:cNvSpPr/>
            <p:nvPr userDrawn="1"/>
          </p:nvSpPr>
          <p:spPr>
            <a:xfrm>
              <a:off x="4882870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9">
              <a:extLst>
                <a:ext uri="{FF2B5EF4-FFF2-40B4-BE49-F238E27FC236}">
                  <a16:creationId xmlns:a16="http://schemas.microsoft.com/office/drawing/2014/main" id="{5B5B614F-1B70-601F-B6E6-3045E3BB9EF5}"/>
                </a:ext>
              </a:extLst>
            </p:cNvPr>
            <p:cNvSpPr/>
            <p:nvPr userDrawn="1"/>
          </p:nvSpPr>
          <p:spPr>
            <a:xfrm>
              <a:off x="3485387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9">
              <a:extLst>
                <a:ext uri="{FF2B5EF4-FFF2-40B4-BE49-F238E27FC236}">
                  <a16:creationId xmlns:a16="http://schemas.microsoft.com/office/drawing/2014/main" id="{CDFE045B-4748-7AA5-EA6C-AE45C4009014}"/>
                </a:ext>
              </a:extLst>
            </p:cNvPr>
            <p:cNvSpPr/>
            <p:nvPr userDrawn="1"/>
          </p:nvSpPr>
          <p:spPr>
            <a:xfrm>
              <a:off x="3834758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9">
              <a:extLst>
                <a:ext uri="{FF2B5EF4-FFF2-40B4-BE49-F238E27FC236}">
                  <a16:creationId xmlns:a16="http://schemas.microsoft.com/office/drawing/2014/main" id="{3604131F-C701-DA6B-5DE4-16C0A755F7DF}"/>
                </a:ext>
              </a:extLst>
            </p:cNvPr>
            <p:cNvSpPr/>
            <p:nvPr userDrawn="1"/>
          </p:nvSpPr>
          <p:spPr>
            <a:xfrm>
              <a:off x="418412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9">
              <a:extLst>
                <a:ext uri="{FF2B5EF4-FFF2-40B4-BE49-F238E27FC236}">
                  <a16:creationId xmlns:a16="http://schemas.microsoft.com/office/drawing/2014/main" id="{17368EB3-74F7-3F5A-706D-C533AC3A613E}"/>
                </a:ext>
              </a:extLst>
            </p:cNvPr>
            <p:cNvSpPr/>
            <p:nvPr userDrawn="1"/>
          </p:nvSpPr>
          <p:spPr>
            <a:xfrm>
              <a:off x="453349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9">
              <a:extLst>
                <a:ext uri="{FF2B5EF4-FFF2-40B4-BE49-F238E27FC236}">
                  <a16:creationId xmlns:a16="http://schemas.microsoft.com/office/drawing/2014/main" id="{4920DD5C-1006-5F43-2B83-39DEC5032149}"/>
                </a:ext>
              </a:extLst>
            </p:cNvPr>
            <p:cNvSpPr/>
            <p:nvPr userDrawn="1"/>
          </p:nvSpPr>
          <p:spPr>
            <a:xfrm>
              <a:off x="4882870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Freeform 31">
            <a:extLst>
              <a:ext uri="{FF2B5EF4-FFF2-40B4-BE49-F238E27FC236}">
                <a16:creationId xmlns:a16="http://schemas.microsoft.com/office/drawing/2014/main" id="{A66D2C91-D81D-DC3C-A6BF-39E75C185938}"/>
              </a:ext>
            </a:extLst>
          </p:cNvPr>
          <p:cNvSpPr/>
          <p:nvPr/>
        </p:nvSpPr>
        <p:spPr>
          <a:xfrm rot="10800000">
            <a:off x="-479662" y="0"/>
            <a:ext cx="2268459" cy="1962529"/>
          </a:xfrm>
          <a:custGeom>
            <a:avLst/>
            <a:gdLst>
              <a:gd name="connsiteX0" fmla="*/ 5723683 w 5723684"/>
              <a:gd name="connsiteY0" fmla="*/ 2861803 h 4951774"/>
              <a:gd name="connsiteX1" fmla="*/ 5723684 w 5723684"/>
              <a:gd name="connsiteY1" fmla="*/ 2861842 h 4951774"/>
              <a:gd name="connsiteX2" fmla="*/ 5723683 w 5723684"/>
              <a:gd name="connsiteY2" fmla="*/ 2951847 h 4951774"/>
              <a:gd name="connsiteX3" fmla="*/ 2861842 w 5723684"/>
              <a:gd name="connsiteY3" fmla="*/ 0 h 4951774"/>
              <a:gd name="connsiteX4" fmla="*/ 4461925 w 5723684"/>
              <a:gd name="connsiteY4" fmla="*/ 488758 h 4951774"/>
              <a:gd name="connsiteX5" fmla="*/ 4518578 w 5723684"/>
              <a:gd name="connsiteY5" fmla="*/ 531122 h 4951774"/>
              <a:gd name="connsiteX6" fmla="*/ 4518578 w 5723684"/>
              <a:gd name="connsiteY6" fmla="*/ 4951774 h 4951774"/>
              <a:gd name="connsiteX7" fmla="*/ 816674 w 5723684"/>
              <a:gd name="connsiteY7" fmla="*/ 4951774 h 4951774"/>
              <a:gd name="connsiteX8" fmla="*/ 653506 w 5723684"/>
              <a:gd name="connsiteY8" fmla="*/ 4772244 h 4951774"/>
              <a:gd name="connsiteX9" fmla="*/ 0 w 5723684"/>
              <a:gd name="connsiteY9" fmla="*/ 2951846 h 4951774"/>
              <a:gd name="connsiteX10" fmla="*/ 0 w 5723684"/>
              <a:gd name="connsiteY10" fmla="*/ 2861842 h 4951774"/>
              <a:gd name="connsiteX11" fmla="*/ 2861842 w 5723684"/>
              <a:gd name="connsiteY11" fmla="*/ 0 h 495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23684" h="4951774">
                <a:moveTo>
                  <a:pt x="5723683" y="2861803"/>
                </a:moveTo>
                <a:lnTo>
                  <a:pt x="5723684" y="2861842"/>
                </a:lnTo>
                <a:cubicBezTo>
                  <a:pt x="5723684" y="2891844"/>
                  <a:pt x="5723683" y="2921845"/>
                  <a:pt x="5723683" y="2951847"/>
                </a:cubicBezTo>
                <a:close/>
                <a:moveTo>
                  <a:pt x="2861842" y="0"/>
                </a:moveTo>
                <a:cubicBezTo>
                  <a:pt x="3454549" y="0"/>
                  <a:pt x="4005172" y="180182"/>
                  <a:pt x="4461925" y="488758"/>
                </a:cubicBezTo>
                <a:lnTo>
                  <a:pt x="4518578" y="531122"/>
                </a:lnTo>
                <a:lnTo>
                  <a:pt x="4518578" y="4951774"/>
                </a:lnTo>
                <a:lnTo>
                  <a:pt x="816674" y="4951774"/>
                </a:lnTo>
                <a:lnTo>
                  <a:pt x="653506" y="4772244"/>
                </a:lnTo>
                <a:cubicBezTo>
                  <a:pt x="245247" y="4277549"/>
                  <a:pt x="0" y="3643338"/>
                  <a:pt x="0" y="2951846"/>
                </a:cubicBezTo>
                <a:lnTo>
                  <a:pt x="0" y="2861842"/>
                </a:lnTo>
                <a:cubicBezTo>
                  <a:pt x="0" y="1281290"/>
                  <a:pt x="1281290" y="0"/>
                  <a:pt x="2861842" y="0"/>
                </a:cubicBezTo>
                <a:close/>
              </a:path>
            </a:pathLst>
          </a:custGeom>
          <a:solidFill>
            <a:srgbClr val="FC1A70"/>
          </a:solidFill>
          <a:ln>
            <a:noFill/>
          </a:ln>
          <a:effectLst>
            <a:outerShdw blurRad="279400" dist="190500" dir="2700000" sx="97000" sy="97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4DEB6C-4859-4ABC-B70A-C8B65F68668F}"/>
              </a:ext>
            </a:extLst>
          </p:cNvPr>
          <p:cNvSpPr txBox="1"/>
          <p:nvPr/>
        </p:nvSpPr>
        <p:spPr>
          <a:xfrm>
            <a:off x="2302013" y="380738"/>
            <a:ext cx="8052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dirty="0">
                <a:solidFill>
                  <a:srgbClr val="BE3455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Korisne mrežne stranice</a:t>
            </a:r>
            <a:endParaRPr lang="en-US" sz="4000" dirty="0">
              <a:solidFill>
                <a:srgbClr val="BE3455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pic>
        <p:nvPicPr>
          <p:cNvPr id="32" name="Grafika 31">
            <a:extLst>
              <a:ext uri="{FF2B5EF4-FFF2-40B4-BE49-F238E27FC236}">
                <a16:creationId xmlns:a16="http://schemas.microsoft.com/office/drawing/2014/main" id="{A8C39B9D-57EC-46DD-BE3C-B2F19CE390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7102" y="6176682"/>
            <a:ext cx="1556088" cy="587943"/>
          </a:xfrm>
          <a:prstGeom prst="rect">
            <a:avLst/>
          </a:prstGeom>
        </p:spPr>
      </p:pic>
      <p:sp>
        <p:nvSpPr>
          <p:cNvPr id="30" name="TekstniOkvir 29">
            <a:extLst>
              <a:ext uri="{FF2B5EF4-FFF2-40B4-BE49-F238E27FC236}">
                <a16:creationId xmlns:a16="http://schemas.microsoft.com/office/drawing/2014/main" id="{EB876043-FE29-4AD5-921F-115D19EA4491}"/>
              </a:ext>
            </a:extLst>
          </p:cNvPr>
          <p:cNvSpPr txBox="1"/>
          <p:nvPr/>
        </p:nvSpPr>
        <p:spPr>
          <a:xfrm>
            <a:off x="1836848" y="4588761"/>
            <a:ext cx="20886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hlinkClick r:id="rId4"/>
              </a:rPr>
              <a:t>http://globe.hr/</a:t>
            </a:r>
            <a:r>
              <a:rPr lang="hr-HR" dirty="0"/>
              <a:t> 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753722E7-79E2-4976-9413-E26E080E6D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9804" y="1700669"/>
            <a:ext cx="2922722" cy="2922722"/>
          </a:xfrm>
          <a:prstGeom prst="rect">
            <a:avLst/>
          </a:prstGeom>
        </p:spPr>
      </p:pic>
      <p:sp>
        <p:nvSpPr>
          <p:cNvPr id="34" name="TekstniOkvir 33">
            <a:extLst>
              <a:ext uri="{FF2B5EF4-FFF2-40B4-BE49-F238E27FC236}">
                <a16:creationId xmlns:a16="http://schemas.microsoft.com/office/drawing/2014/main" id="{F2D6EE48-ED82-4390-85A2-3E4D80E57943}"/>
              </a:ext>
            </a:extLst>
          </p:cNvPr>
          <p:cNvSpPr txBox="1"/>
          <p:nvPr/>
        </p:nvSpPr>
        <p:spPr>
          <a:xfrm>
            <a:off x="4825990" y="4623391"/>
            <a:ext cx="25091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hlinkClick r:id="rId6"/>
              </a:rPr>
              <a:t>https://www.globe.gov/</a:t>
            </a:r>
            <a:endParaRPr lang="hr-HR" dirty="0"/>
          </a:p>
          <a:p>
            <a:endParaRPr lang="hr-HR" dirty="0"/>
          </a:p>
        </p:txBody>
      </p:sp>
      <p:pic>
        <p:nvPicPr>
          <p:cNvPr id="36" name="Slika 35">
            <a:extLst>
              <a:ext uri="{FF2B5EF4-FFF2-40B4-BE49-F238E27FC236}">
                <a16:creationId xmlns:a16="http://schemas.microsoft.com/office/drawing/2014/main" id="{25FF7293-7F8C-4A97-A95E-88F0C6B493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4639" y="1666039"/>
            <a:ext cx="2922722" cy="2922722"/>
          </a:xfrm>
          <a:prstGeom prst="rect">
            <a:avLst/>
          </a:prstGeom>
        </p:spPr>
      </p:pic>
      <p:sp>
        <p:nvSpPr>
          <p:cNvPr id="38" name="TekstniOkvir 37">
            <a:extLst>
              <a:ext uri="{FF2B5EF4-FFF2-40B4-BE49-F238E27FC236}">
                <a16:creationId xmlns:a16="http://schemas.microsoft.com/office/drawing/2014/main" id="{4C06CB6B-8D64-494A-B035-FEDB343A04C4}"/>
              </a:ext>
            </a:extLst>
          </p:cNvPr>
          <p:cNvSpPr txBox="1"/>
          <p:nvPr/>
        </p:nvSpPr>
        <p:spPr>
          <a:xfrm>
            <a:off x="8019912" y="4623391"/>
            <a:ext cx="3781586" cy="368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https://mynasadata.larc.nasa.gov/</a:t>
            </a:r>
            <a:endParaRPr lang="hr-HR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" name="Slika 39">
            <a:extLst>
              <a:ext uri="{FF2B5EF4-FFF2-40B4-BE49-F238E27FC236}">
                <a16:creationId xmlns:a16="http://schemas.microsoft.com/office/drawing/2014/main" id="{B161AC1A-C198-453B-89AA-1070FDB684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3265" y="1603895"/>
            <a:ext cx="2922722" cy="292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3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CDECE8A-0EBF-D95D-9024-FA486D82E7FE}"/>
              </a:ext>
            </a:extLst>
          </p:cNvPr>
          <p:cNvGrpSpPr/>
          <p:nvPr/>
        </p:nvGrpSpPr>
        <p:grpSpPr>
          <a:xfrm rot="5400000">
            <a:off x="10425375" y="1983562"/>
            <a:ext cx="1548432" cy="1044796"/>
            <a:chOff x="3485387" y="4929030"/>
            <a:chExt cx="1548432" cy="1044796"/>
          </a:xfrm>
          <a:solidFill>
            <a:schemeClr val="tx2"/>
          </a:solidFill>
        </p:grpSpPr>
        <p:sp>
          <p:nvSpPr>
            <p:cNvPr id="6" name="Rectangle: Rounded Corners 9">
              <a:extLst>
                <a:ext uri="{FF2B5EF4-FFF2-40B4-BE49-F238E27FC236}">
                  <a16:creationId xmlns:a16="http://schemas.microsoft.com/office/drawing/2014/main" id="{5537A5AA-5C7B-281A-C36D-80345D1056BA}"/>
                </a:ext>
              </a:extLst>
            </p:cNvPr>
            <p:cNvSpPr/>
            <p:nvPr userDrawn="1"/>
          </p:nvSpPr>
          <p:spPr>
            <a:xfrm>
              <a:off x="3485387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Rounded Corners 9">
              <a:extLst>
                <a:ext uri="{FF2B5EF4-FFF2-40B4-BE49-F238E27FC236}">
                  <a16:creationId xmlns:a16="http://schemas.microsoft.com/office/drawing/2014/main" id="{8533C496-2180-B77F-CAE3-99E47D7F1BE9}"/>
                </a:ext>
              </a:extLst>
            </p:cNvPr>
            <p:cNvSpPr/>
            <p:nvPr userDrawn="1"/>
          </p:nvSpPr>
          <p:spPr>
            <a:xfrm>
              <a:off x="3834758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9">
              <a:extLst>
                <a:ext uri="{FF2B5EF4-FFF2-40B4-BE49-F238E27FC236}">
                  <a16:creationId xmlns:a16="http://schemas.microsoft.com/office/drawing/2014/main" id="{AD8BF5F3-F872-A656-4DEE-EB06D0F468FA}"/>
                </a:ext>
              </a:extLst>
            </p:cNvPr>
            <p:cNvSpPr/>
            <p:nvPr userDrawn="1"/>
          </p:nvSpPr>
          <p:spPr>
            <a:xfrm>
              <a:off x="418412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BBADC773-63E3-F508-1293-F890BA7D7FD9}"/>
                </a:ext>
              </a:extLst>
            </p:cNvPr>
            <p:cNvSpPr/>
            <p:nvPr userDrawn="1"/>
          </p:nvSpPr>
          <p:spPr>
            <a:xfrm>
              <a:off x="453349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5360D17-17A0-8100-DCFD-7C62D5A0590D}"/>
                </a:ext>
              </a:extLst>
            </p:cNvPr>
            <p:cNvSpPr/>
            <p:nvPr userDrawn="1"/>
          </p:nvSpPr>
          <p:spPr>
            <a:xfrm>
              <a:off x="4882870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9">
              <a:extLst>
                <a:ext uri="{FF2B5EF4-FFF2-40B4-BE49-F238E27FC236}">
                  <a16:creationId xmlns:a16="http://schemas.microsoft.com/office/drawing/2014/main" id="{683446E9-0C1F-B261-D68F-B1656079AD13}"/>
                </a:ext>
              </a:extLst>
            </p:cNvPr>
            <p:cNvSpPr/>
            <p:nvPr userDrawn="1"/>
          </p:nvSpPr>
          <p:spPr>
            <a:xfrm>
              <a:off x="3485387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9">
              <a:extLst>
                <a:ext uri="{FF2B5EF4-FFF2-40B4-BE49-F238E27FC236}">
                  <a16:creationId xmlns:a16="http://schemas.microsoft.com/office/drawing/2014/main" id="{8A824EAB-EC9C-2E10-4FD5-293D6ECBFC07}"/>
                </a:ext>
              </a:extLst>
            </p:cNvPr>
            <p:cNvSpPr/>
            <p:nvPr userDrawn="1"/>
          </p:nvSpPr>
          <p:spPr>
            <a:xfrm>
              <a:off x="3834758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9">
              <a:extLst>
                <a:ext uri="{FF2B5EF4-FFF2-40B4-BE49-F238E27FC236}">
                  <a16:creationId xmlns:a16="http://schemas.microsoft.com/office/drawing/2014/main" id="{CD09D148-AD70-C7B7-7B0C-673817B4BA40}"/>
                </a:ext>
              </a:extLst>
            </p:cNvPr>
            <p:cNvSpPr/>
            <p:nvPr userDrawn="1"/>
          </p:nvSpPr>
          <p:spPr>
            <a:xfrm>
              <a:off x="418412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9">
              <a:extLst>
                <a:ext uri="{FF2B5EF4-FFF2-40B4-BE49-F238E27FC236}">
                  <a16:creationId xmlns:a16="http://schemas.microsoft.com/office/drawing/2014/main" id="{B9EDE6C1-99FB-4C51-E9BD-E128CCFEF2C3}"/>
                </a:ext>
              </a:extLst>
            </p:cNvPr>
            <p:cNvSpPr/>
            <p:nvPr userDrawn="1"/>
          </p:nvSpPr>
          <p:spPr>
            <a:xfrm>
              <a:off x="453349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9">
              <a:extLst>
                <a:ext uri="{FF2B5EF4-FFF2-40B4-BE49-F238E27FC236}">
                  <a16:creationId xmlns:a16="http://schemas.microsoft.com/office/drawing/2014/main" id="{379AAC51-FAFF-842D-22EB-92B9D721F2B9}"/>
                </a:ext>
              </a:extLst>
            </p:cNvPr>
            <p:cNvSpPr/>
            <p:nvPr userDrawn="1"/>
          </p:nvSpPr>
          <p:spPr>
            <a:xfrm>
              <a:off x="4882870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9">
              <a:extLst>
                <a:ext uri="{FF2B5EF4-FFF2-40B4-BE49-F238E27FC236}">
                  <a16:creationId xmlns:a16="http://schemas.microsoft.com/office/drawing/2014/main" id="{15DFEAE1-9459-81E1-A43D-46D7232EA451}"/>
                </a:ext>
              </a:extLst>
            </p:cNvPr>
            <p:cNvSpPr/>
            <p:nvPr userDrawn="1"/>
          </p:nvSpPr>
          <p:spPr>
            <a:xfrm>
              <a:off x="3485387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9">
              <a:extLst>
                <a:ext uri="{FF2B5EF4-FFF2-40B4-BE49-F238E27FC236}">
                  <a16:creationId xmlns:a16="http://schemas.microsoft.com/office/drawing/2014/main" id="{B9FD3373-687F-3F8F-7E72-8F0D8D467F43}"/>
                </a:ext>
              </a:extLst>
            </p:cNvPr>
            <p:cNvSpPr/>
            <p:nvPr userDrawn="1"/>
          </p:nvSpPr>
          <p:spPr>
            <a:xfrm>
              <a:off x="3834758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9">
              <a:extLst>
                <a:ext uri="{FF2B5EF4-FFF2-40B4-BE49-F238E27FC236}">
                  <a16:creationId xmlns:a16="http://schemas.microsoft.com/office/drawing/2014/main" id="{AEB8252C-CBCB-C25C-5347-63F96485789A}"/>
                </a:ext>
              </a:extLst>
            </p:cNvPr>
            <p:cNvSpPr/>
            <p:nvPr userDrawn="1"/>
          </p:nvSpPr>
          <p:spPr>
            <a:xfrm>
              <a:off x="418412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9">
              <a:extLst>
                <a:ext uri="{FF2B5EF4-FFF2-40B4-BE49-F238E27FC236}">
                  <a16:creationId xmlns:a16="http://schemas.microsoft.com/office/drawing/2014/main" id="{D7155253-818C-60CC-0229-3A5A97E4C061}"/>
                </a:ext>
              </a:extLst>
            </p:cNvPr>
            <p:cNvSpPr/>
            <p:nvPr userDrawn="1"/>
          </p:nvSpPr>
          <p:spPr>
            <a:xfrm>
              <a:off x="453349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9">
              <a:extLst>
                <a:ext uri="{FF2B5EF4-FFF2-40B4-BE49-F238E27FC236}">
                  <a16:creationId xmlns:a16="http://schemas.microsoft.com/office/drawing/2014/main" id="{C0C436DB-C02F-91DA-8C9E-4404C6DA7475}"/>
                </a:ext>
              </a:extLst>
            </p:cNvPr>
            <p:cNvSpPr/>
            <p:nvPr userDrawn="1"/>
          </p:nvSpPr>
          <p:spPr>
            <a:xfrm>
              <a:off x="4882870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9">
              <a:extLst>
                <a:ext uri="{FF2B5EF4-FFF2-40B4-BE49-F238E27FC236}">
                  <a16:creationId xmlns:a16="http://schemas.microsoft.com/office/drawing/2014/main" id="{8AC8EAEA-06C9-011A-722B-9349C302B8F9}"/>
                </a:ext>
              </a:extLst>
            </p:cNvPr>
            <p:cNvSpPr/>
            <p:nvPr userDrawn="1"/>
          </p:nvSpPr>
          <p:spPr>
            <a:xfrm>
              <a:off x="3485387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9">
              <a:extLst>
                <a:ext uri="{FF2B5EF4-FFF2-40B4-BE49-F238E27FC236}">
                  <a16:creationId xmlns:a16="http://schemas.microsoft.com/office/drawing/2014/main" id="{E55DE500-1A27-D235-10E7-4F3039623713}"/>
                </a:ext>
              </a:extLst>
            </p:cNvPr>
            <p:cNvSpPr/>
            <p:nvPr userDrawn="1"/>
          </p:nvSpPr>
          <p:spPr>
            <a:xfrm>
              <a:off x="3834758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9">
              <a:extLst>
                <a:ext uri="{FF2B5EF4-FFF2-40B4-BE49-F238E27FC236}">
                  <a16:creationId xmlns:a16="http://schemas.microsoft.com/office/drawing/2014/main" id="{32505E8E-086B-19BE-8C34-2729E25E4468}"/>
                </a:ext>
              </a:extLst>
            </p:cNvPr>
            <p:cNvSpPr/>
            <p:nvPr userDrawn="1"/>
          </p:nvSpPr>
          <p:spPr>
            <a:xfrm>
              <a:off x="418412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9">
              <a:extLst>
                <a:ext uri="{FF2B5EF4-FFF2-40B4-BE49-F238E27FC236}">
                  <a16:creationId xmlns:a16="http://schemas.microsoft.com/office/drawing/2014/main" id="{E80F0F46-5439-563A-765B-E5B5DB254490}"/>
                </a:ext>
              </a:extLst>
            </p:cNvPr>
            <p:cNvSpPr/>
            <p:nvPr userDrawn="1"/>
          </p:nvSpPr>
          <p:spPr>
            <a:xfrm>
              <a:off x="453349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9">
              <a:extLst>
                <a:ext uri="{FF2B5EF4-FFF2-40B4-BE49-F238E27FC236}">
                  <a16:creationId xmlns:a16="http://schemas.microsoft.com/office/drawing/2014/main" id="{7B001E83-F6BB-3692-8DAF-BF48EB64A086}"/>
                </a:ext>
              </a:extLst>
            </p:cNvPr>
            <p:cNvSpPr/>
            <p:nvPr userDrawn="1"/>
          </p:nvSpPr>
          <p:spPr>
            <a:xfrm>
              <a:off x="4882870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: Rounded Corners 9">
            <a:extLst>
              <a:ext uri="{FF2B5EF4-FFF2-40B4-BE49-F238E27FC236}">
                <a16:creationId xmlns:a16="http://schemas.microsoft.com/office/drawing/2014/main" id="{8B2337B5-86EE-5836-382B-83BA8EC49C70}"/>
              </a:ext>
            </a:extLst>
          </p:cNvPr>
          <p:cNvSpPr/>
          <p:nvPr/>
        </p:nvSpPr>
        <p:spPr>
          <a:xfrm flipH="1">
            <a:off x="7892249" y="3888418"/>
            <a:ext cx="1626964" cy="2969581"/>
          </a:xfrm>
          <a:prstGeom prst="round1Rect">
            <a:avLst>
              <a:gd name="adj" fmla="val 31197"/>
            </a:avLst>
          </a:prstGeom>
          <a:solidFill>
            <a:srgbClr val="D8728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9FF537D-7401-858F-CE37-0B1FD190AD2F}"/>
              </a:ext>
            </a:extLst>
          </p:cNvPr>
          <p:cNvGrpSpPr/>
          <p:nvPr/>
        </p:nvGrpSpPr>
        <p:grpSpPr>
          <a:xfrm rot="5400000">
            <a:off x="338089" y="1076654"/>
            <a:ext cx="2122485" cy="1489529"/>
            <a:chOff x="373807" y="1524064"/>
            <a:chExt cx="2122485" cy="148952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B89FD3A-A31D-A5DE-62AF-8EF8FA0B45E8}"/>
                </a:ext>
              </a:extLst>
            </p:cNvPr>
            <p:cNvGrpSpPr/>
            <p:nvPr userDrawn="1"/>
          </p:nvGrpSpPr>
          <p:grpSpPr>
            <a:xfrm rot="5400000">
              <a:off x="131568" y="1766303"/>
              <a:ext cx="1489527" cy="1005050"/>
              <a:chOff x="3485387" y="4929030"/>
              <a:chExt cx="1548432" cy="1044796"/>
            </a:xfrm>
            <a:solidFill>
              <a:schemeClr val="tx2"/>
            </a:solidFill>
          </p:grpSpPr>
          <p:sp>
            <p:nvSpPr>
              <p:cNvPr id="50" name="Rectangle: Rounded Corners 9">
                <a:extLst>
                  <a:ext uri="{FF2B5EF4-FFF2-40B4-BE49-F238E27FC236}">
                    <a16:creationId xmlns:a16="http://schemas.microsoft.com/office/drawing/2014/main" id="{4D231668-9B06-682E-8775-5EC9FBBD13F7}"/>
                  </a:ext>
                </a:extLst>
              </p:cNvPr>
              <p:cNvSpPr/>
              <p:nvPr userDrawn="1"/>
            </p:nvSpPr>
            <p:spPr>
              <a:xfrm>
                <a:off x="3485387" y="5527675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: Rounded Corners 9">
                <a:extLst>
                  <a:ext uri="{FF2B5EF4-FFF2-40B4-BE49-F238E27FC236}">
                    <a16:creationId xmlns:a16="http://schemas.microsoft.com/office/drawing/2014/main" id="{EB7A9E1F-5F3C-9248-00EC-C33E35332431}"/>
                  </a:ext>
                </a:extLst>
              </p:cNvPr>
              <p:cNvSpPr/>
              <p:nvPr userDrawn="1"/>
            </p:nvSpPr>
            <p:spPr>
              <a:xfrm>
                <a:off x="3834758" y="5527675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: Rounded Corners 9">
                <a:extLst>
                  <a:ext uri="{FF2B5EF4-FFF2-40B4-BE49-F238E27FC236}">
                    <a16:creationId xmlns:a16="http://schemas.microsoft.com/office/drawing/2014/main" id="{DCA1F976-9B32-6BAF-F097-C0F5373917B1}"/>
                  </a:ext>
                </a:extLst>
              </p:cNvPr>
              <p:cNvSpPr/>
              <p:nvPr userDrawn="1"/>
            </p:nvSpPr>
            <p:spPr>
              <a:xfrm>
                <a:off x="4184129" y="5527675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: Rounded Corners 9">
                <a:extLst>
                  <a:ext uri="{FF2B5EF4-FFF2-40B4-BE49-F238E27FC236}">
                    <a16:creationId xmlns:a16="http://schemas.microsoft.com/office/drawing/2014/main" id="{E8AAA23A-AB59-8E18-F779-B9CD40443033}"/>
                  </a:ext>
                </a:extLst>
              </p:cNvPr>
              <p:cNvSpPr/>
              <p:nvPr userDrawn="1"/>
            </p:nvSpPr>
            <p:spPr>
              <a:xfrm>
                <a:off x="4533499" y="5527675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: Rounded Corners 9">
                <a:extLst>
                  <a:ext uri="{FF2B5EF4-FFF2-40B4-BE49-F238E27FC236}">
                    <a16:creationId xmlns:a16="http://schemas.microsoft.com/office/drawing/2014/main" id="{F0770FA7-8BD8-7E00-54F0-E28564FC3469}"/>
                  </a:ext>
                </a:extLst>
              </p:cNvPr>
              <p:cNvSpPr/>
              <p:nvPr userDrawn="1"/>
            </p:nvSpPr>
            <p:spPr>
              <a:xfrm>
                <a:off x="4882870" y="5527675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: Rounded Corners 9">
                <a:extLst>
                  <a:ext uri="{FF2B5EF4-FFF2-40B4-BE49-F238E27FC236}">
                    <a16:creationId xmlns:a16="http://schemas.microsoft.com/office/drawing/2014/main" id="{484C1433-FACD-2131-E877-F7009AACB50D}"/>
                  </a:ext>
                </a:extLst>
              </p:cNvPr>
              <p:cNvSpPr/>
              <p:nvPr userDrawn="1"/>
            </p:nvSpPr>
            <p:spPr>
              <a:xfrm>
                <a:off x="3485387" y="5822950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: Rounded Corners 9">
                <a:extLst>
                  <a:ext uri="{FF2B5EF4-FFF2-40B4-BE49-F238E27FC236}">
                    <a16:creationId xmlns:a16="http://schemas.microsoft.com/office/drawing/2014/main" id="{98233B0B-F6E9-D037-C7CA-B1BCF1085065}"/>
                  </a:ext>
                </a:extLst>
              </p:cNvPr>
              <p:cNvSpPr/>
              <p:nvPr userDrawn="1"/>
            </p:nvSpPr>
            <p:spPr>
              <a:xfrm>
                <a:off x="3834758" y="5822950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: Rounded Corners 9">
                <a:extLst>
                  <a:ext uri="{FF2B5EF4-FFF2-40B4-BE49-F238E27FC236}">
                    <a16:creationId xmlns:a16="http://schemas.microsoft.com/office/drawing/2014/main" id="{7A5717F0-1623-7155-42B7-5E59EBA0CF3C}"/>
                  </a:ext>
                </a:extLst>
              </p:cNvPr>
              <p:cNvSpPr/>
              <p:nvPr userDrawn="1"/>
            </p:nvSpPr>
            <p:spPr>
              <a:xfrm>
                <a:off x="4184129" y="5822950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: Rounded Corners 9">
                <a:extLst>
                  <a:ext uri="{FF2B5EF4-FFF2-40B4-BE49-F238E27FC236}">
                    <a16:creationId xmlns:a16="http://schemas.microsoft.com/office/drawing/2014/main" id="{FC60E620-0F13-4B96-80C4-0FF45B319102}"/>
                  </a:ext>
                </a:extLst>
              </p:cNvPr>
              <p:cNvSpPr/>
              <p:nvPr userDrawn="1"/>
            </p:nvSpPr>
            <p:spPr>
              <a:xfrm>
                <a:off x="4533499" y="5822950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: Rounded Corners 9">
                <a:extLst>
                  <a:ext uri="{FF2B5EF4-FFF2-40B4-BE49-F238E27FC236}">
                    <a16:creationId xmlns:a16="http://schemas.microsoft.com/office/drawing/2014/main" id="{480AA728-1BE1-9BCA-31B3-6D72D36470F4}"/>
                  </a:ext>
                </a:extLst>
              </p:cNvPr>
              <p:cNvSpPr/>
              <p:nvPr userDrawn="1"/>
            </p:nvSpPr>
            <p:spPr>
              <a:xfrm>
                <a:off x="4882870" y="5822950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: Rounded Corners 9">
                <a:extLst>
                  <a:ext uri="{FF2B5EF4-FFF2-40B4-BE49-F238E27FC236}">
                    <a16:creationId xmlns:a16="http://schemas.microsoft.com/office/drawing/2014/main" id="{D8DEC934-530B-DD9D-A489-FEB8AC7D7301}"/>
                  </a:ext>
                </a:extLst>
              </p:cNvPr>
              <p:cNvSpPr/>
              <p:nvPr userDrawn="1"/>
            </p:nvSpPr>
            <p:spPr>
              <a:xfrm>
                <a:off x="3485387" y="5229162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: Rounded Corners 9">
                <a:extLst>
                  <a:ext uri="{FF2B5EF4-FFF2-40B4-BE49-F238E27FC236}">
                    <a16:creationId xmlns:a16="http://schemas.microsoft.com/office/drawing/2014/main" id="{C9A337AA-BE1D-F78F-AB5B-96D28AA0A89D}"/>
                  </a:ext>
                </a:extLst>
              </p:cNvPr>
              <p:cNvSpPr/>
              <p:nvPr userDrawn="1"/>
            </p:nvSpPr>
            <p:spPr>
              <a:xfrm>
                <a:off x="3834758" y="5229162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: Rounded Corners 9">
                <a:extLst>
                  <a:ext uri="{FF2B5EF4-FFF2-40B4-BE49-F238E27FC236}">
                    <a16:creationId xmlns:a16="http://schemas.microsoft.com/office/drawing/2014/main" id="{5C1EF811-BFD5-7EB7-CC23-C75057D5BDEA}"/>
                  </a:ext>
                </a:extLst>
              </p:cNvPr>
              <p:cNvSpPr/>
              <p:nvPr userDrawn="1"/>
            </p:nvSpPr>
            <p:spPr>
              <a:xfrm>
                <a:off x="4184129" y="5229162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: Rounded Corners 9">
                <a:extLst>
                  <a:ext uri="{FF2B5EF4-FFF2-40B4-BE49-F238E27FC236}">
                    <a16:creationId xmlns:a16="http://schemas.microsoft.com/office/drawing/2014/main" id="{6701D1AB-BBDC-2004-4B9D-DCD2F36869CF}"/>
                  </a:ext>
                </a:extLst>
              </p:cNvPr>
              <p:cNvSpPr/>
              <p:nvPr userDrawn="1"/>
            </p:nvSpPr>
            <p:spPr>
              <a:xfrm>
                <a:off x="4533499" y="5229162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: Rounded Corners 9">
                <a:extLst>
                  <a:ext uri="{FF2B5EF4-FFF2-40B4-BE49-F238E27FC236}">
                    <a16:creationId xmlns:a16="http://schemas.microsoft.com/office/drawing/2014/main" id="{17947526-D153-96AC-C8F1-9E171D48AE44}"/>
                  </a:ext>
                </a:extLst>
              </p:cNvPr>
              <p:cNvSpPr/>
              <p:nvPr userDrawn="1"/>
            </p:nvSpPr>
            <p:spPr>
              <a:xfrm>
                <a:off x="4882870" y="5229162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: Rounded Corners 9">
                <a:extLst>
                  <a:ext uri="{FF2B5EF4-FFF2-40B4-BE49-F238E27FC236}">
                    <a16:creationId xmlns:a16="http://schemas.microsoft.com/office/drawing/2014/main" id="{6892DD34-0407-20EF-CFAC-7F31F3024EC0}"/>
                  </a:ext>
                </a:extLst>
              </p:cNvPr>
              <p:cNvSpPr/>
              <p:nvPr userDrawn="1"/>
            </p:nvSpPr>
            <p:spPr>
              <a:xfrm>
                <a:off x="3485387" y="4929030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: Rounded Corners 9">
                <a:extLst>
                  <a:ext uri="{FF2B5EF4-FFF2-40B4-BE49-F238E27FC236}">
                    <a16:creationId xmlns:a16="http://schemas.microsoft.com/office/drawing/2014/main" id="{163E4397-6437-7EF2-0548-3BC2AE77BD5C}"/>
                  </a:ext>
                </a:extLst>
              </p:cNvPr>
              <p:cNvSpPr/>
              <p:nvPr userDrawn="1"/>
            </p:nvSpPr>
            <p:spPr>
              <a:xfrm>
                <a:off x="3834758" y="4929030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: Rounded Corners 9">
                <a:extLst>
                  <a:ext uri="{FF2B5EF4-FFF2-40B4-BE49-F238E27FC236}">
                    <a16:creationId xmlns:a16="http://schemas.microsoft.com/office/drawing/2014/main" id="{0BB51A63-0A59-633D-4D55-41A1F64E6D61}"/>
                  </a:ext>
                </a:extLst>
              </p:cNvPr>
              <p:cNvSpPr/>
              <p:nvPr userDrawn="1"/>
            </p:nvSpPr>
            <p:spPr>
              <a:xfrm>
                <a:off x="4184129" y="4929030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: Rounded Corners 9">
                <a:extLst>
                  <a:ext uri="{FF2B5EF4-FFF2-40B4-BE49-F238E27FC236}">
                    <a16:creationId xmlns:a16="http://schemas.microsoft.com/office/drawing/2014/main" id="{057E108A-7440-80F3-0195-BD69D2CA2EB6}"/>
                  </a:ext>
                </a:extLst>
              </p:cNvPr>
              <p:cNvSpPr/>
              <p:nvPr userDrawn="1"/>
            </p:nvSpPr>
            <p:spPr>
              <a:xfrm>
                <a:off x="4533499" y="4929030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: Rounded Corners 9">
                <a:extLst>
                  <a:ext uri="{FF2B5EF4-FFF2-40B4-BE49-F238E27FC236}">
                    <a16:creationId xmlns:a16="http://schemas.microsoft.com/office/drawing/2014/main" id="{82298B75-3705-C516-2A0F-2C48AC0DE100}"/>
                  </a:ext>
                </a:extLst>
              </p:cNvPr>
              <p:cNvSpPr/>
              <p:nvPr userDrawn="1"/>
            </p:nvSpPr>
            <p:spPr>
              <a:xfrm>
                <a:off x="4882870" y="4929030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8759AA0-DF75-1695-903D-5119CA920004}"/>
                </a:ext>
              </a:extLst>
            </p:cNvPr>
            <p:cNvGrpSpPr/>
            <p:nvPr userDrawn="1"/>
          </p:nvGrpSpPr>
          <p:grpSpPr>
            <a:xfrm rot="5400000">
              <a:off x="1249003" y="1766305"/>
              <a:ext cx="1489527" cy="1005050"/>
              <a:chOff x="3485387" y="4929030"/>
              <a:chExt cx="1548432" cy="1044796"/>
            </a:xfrm>
            <a:solidFill>
              <a:schemeClr val="tx2"/>
            </a:solidFill>
          </p:grpSpPr>
          <p:sp>
            <p:nvSpPr>
              <p:cNvPr id="30" name="Rectangle: Rounded Corners 9">
                <a:extLst>
                  <a:ext uri="{FF2B5EF4-FFF2-40B4-BE49-F238E27FC236}">
                    <a16:creationId xmlns:a16="http://schemas.microsoft.com/office/drawing/2014/main" id="{2B490F75-7138-3D88-1AD9-0B207DCCAE09}"/>
                  </a:ext>
                </a:extLst>
              </p:cNvPr>
              <p:cNvSpPr/>
              <p:nvPr userDrawn="1"/>
            </p:nvSpPr>
            <p:spPr>
              <a:xfrm>
                <a:off x="3485387" y="5527675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: Rounded Corners 9">
                <a:extLst>
                  <a:ext uri="{FF2B5EF4-FFF2-40B4-BE49-F238E27FC236}">
                    <a16:creationId xmlns:a16="http://schemas.microsoft.com/office/drawing/2014/main" id="{8F9AFA4C-06C5-BF6E-CDA3-FFBAF10A0FAC}"/>
                  </a:ext>
                </a:extLst>
              </p:cNvPr>
              <p:cNvSpPr/>
              <p:nvPr userDrawn="1"/>
            </p:nvSpPr>
            <p:spPr>
              <a:xfrm>
                <a:off x="3834758" y="5527675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: Rounded Corners 9">
                <a:extLst>
                  <a:ext uri="{FF2B5EF4-FFF2-40B4-BE49-F238E27FC236}">
                    <a16:creationId xmlns:a16="http://schemas.microsoft.com/office/drawing/2014/main" id="{585A729B-87B3-4B1B-DACF-795BA4A3D5F2}"/>
                  </a:ext>
                </a:extLst>
              </p:cNvPr>
              <p:cNvSpPr/>
              <p:nvPr userDrawn="1"/>
            </p:nvSpPr>
            <p:spPr>
              <a:xfrm>
                <a:off x="4184129" y="5527675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: Rounded Corners 9">
                <a:extLst>
                  <a:ext uri="{FF2B5EF4-FFF2-40B4-BE49-F238E27FC236}">
                    <a16:creationId xmlns:a16="http://schemas.microsoft.com/office/drawing/2014/main" id="{2EA9E2FF-175A-BC8D-D17A-228349A12186}"/>
                  </a:ext>
                </a:extLst>
              </p:cNvPr>
              <p:cNvSpPr/>
              <p:nvPr userDrawn="1"/>
            </p:nvSpPr>
            <p:spPr>
              <a:xfrm>
                <a:off x="4533499" y="5527675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: Rounded Corners 9">
                <a:extLst>
                  <a:ext uri="{FF2B5EF4-FFF2-40B4-BE49-F238E27FC236}">
                    <a16:creationId xmlns:a16="http://schemas.microsoft.com/office/drawing/2014/main" id="{E557950F-51AC-A7FA-2C67-4B7E585D82D4}"/>
                  </a:ext>
                </a:extLst>
              </p:cNvPr>
              <p:cNvSpPr/>
              <p:nvPr userDrawn="1"/>
            </p:nvSpPr>
            <p:spPr>
              <a:xfrm>
                <a:off x="4882870" y="5527675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: Rounded Corners 9">
                <a:extLst>
                  <a:ext uri="{FF2B5EF4-FFF2-40B4-BE49-F238E27FC236}">
                    <a16:creationId xmlns:a16="http://schemas.microsoft.com/office/drawing/2014/main" id="{8AC32D9C-4F4B-FEFC-CCBB-1FF635171BA5}"/>
                  </a:ext>
                </a:extLst>
              </p:cNvPr>
              <p:cNvSpPr/>
              <p:nvPr userDrawn="1"/>
            </p:nvSpPr>
            <p:spPr>
              <a:xfrm>
                <a:off x="3485387" y="5822950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: Rounded Corners 9">
                <a:extLst>
                  <a:ext uri="{FF2B5EF4-FFF2-40B4-BE49-F238E27FC236}">
                    <a16:creationId xmlns:a16="http://schemas.microsoft.com/office/drawing/2014/main" id="{DB58823A-E7A3-3EEC-5C69-9D2C085D8F61}"/>
                  </a:ext>
                </a:extLst>
              </p:cNvPr>
              <p:cNvSpPr/>
              <p:nvPr userDrawn="1"/>
            </p:nvSpPr>
            <p:spPr>
              <a:xfrm>
                <a:off x="3834758" y="5822950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: Rounded Corners 9">
                <a:extLst>
                  <a:ext uri="{FF2B5EF4-FFF2-40B4-BE49-F238E27FC236}">
                    <a16:creationId xmlns:a16="http://schemas.microsoft.com/office/drawing/2014/main" id="{3EA69328-B7C8-7574-CD22-11CBB7CDAEC3}"/>
                  </a:ext>
                </a:extLst>
              </p:cNvPr>
              <p:cNvSpPr/>
              <p:nvPr userDrawn="1"/>
            </p:nvSpPr>
            <p:spPr>
              <a:xfrm>
                <a:off x="4184129" y="5822950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: Rounded Corners 9">
                <a:extLst>
                  <a:ext uri="{FF2B5EF4-FFF2-40B4-BE49-F238E27FC236}">
                    <a16:creationId xmlns:a16="http://schemas.microsoft.com/office/drawing/2014/main" id="{41D96F60-61B6-1877-25B1-FF6C52B638E6}"/>
                  </a:ext>
                </a:extLst>
              </p:cNvPr>
              <p:cNvSpPr/>
              <p:nvPr userDrawn="1"/>
            </p:nvSpPr>
            <p:spPr>
              <a:xfrm>
                <a:off x="4533499" y="5822950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: Rounded Corners 9">
                <a:extLst>
                  <a:ext uri="{FF2B5EF4-FFF2-40B4-BE49-F238E27FC236}">
                    <a16:creationId xmlns:a16="http://schemas.microsoft.com/office/drawing/2014/main" id="{21E29359-1E63-0E07-F77C-B4BA53C47FE7}"/>
                  </a:ext>
                </a:extLst>
              </p:cNvPr>
              <p:cNvSpPr/>
              <p:nvPr userDrawn="1"/>
            </p:nvSpPr>
            <p:spPr>
              <a:xfrm>
                <a:off x="4882870" y="5822950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: Rounded Corners 9">
                <a:extLst>
                  <a:ext uri="{FF2B5EF4-FFF2-40B4-BE49-F238E27FC236}">
                    <a16:creationId xmlns:a16="http://schemas.microsoft.com/office/drawing/2014/main" id="{2B9F9D5E-A655-BE82-7C69-EDD7BFF41CD6}"/>
                  </a:ext>
                </a:extLst>
              </p:cNvPr>
              <p:cNvSpPr/>
              <p:nvPr userDrawn="1"/>
            </p:nvSpPr>
            <p:spPr>
              <a:xfrm>
                <a:off x="3485387" y="5229162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: Rounded Corners 9">
                <a:extLst>
                  <a:ext uri="{FF2B5EF4-FFF2-40B4-BE49-F238E27FC236}">
                    <a16:creationId xmlns:a16="http://schemas.microsoft.com/office/drawing/2014/main" id="{68821DF9-5437-DA59-E2A7-E36E9E924C5B}"/>
                  </a:ext>
                </a:extLst>
              </p:cNvPr>
              <p:cNvSpPr/>
              <p:nvPr userDrawn="1"/>
            </p:nvSpPr>
            <p:spPr>
              <a:xfrm>
                <a:off x="3834758" y="5229162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: Rounded Corners 9">
                <a:extLst>
                  <a:ext uri="{FF2B5EF4-FFF2-40B4-BE49-F238E27FC236}">
                    <a16:creationId xmlns:a16="http://schemas.microsoft.com/office/drawing/2014/main" id="{536D7C10-9BCB-0714-97DD-79DB0881AF5C}"/>
                  </a:ext>
                </a:extLst>
              </p:cNvPr>
              <p:cNvSpPr/>
              <p:nvPr userDrawn="1"/>
            </p:nvSpPr>
            <p:spPr>
              <a:xfrm>
                <a:off x="4184129" y="5229162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: Rounded Corners 9">
                <a:extLst>
                  <a:ext uri="{FF2B5EF4-FFF2-40B4-BE49-F238E27FC236}">
                    <a16:creationId xmlns:a16="http://schemas.microsoft.com/office/drawing/2014/main" id="{3E7A5193-7E32-A841-B3A3-966AFEE44690}"/>
                  </a:ext>
                </a:extLst>
              </p:cNvPr>
              <p:cNvSpPr/>
              <p:nvPr userDrawn="1"/>
            </p:nvSpPr>
            <p:spPr>
              <a:xfrm>
                <a:off x="4533499" y="5229162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: Rounded Corners 9">
                <a:extLst>
                  <a:ext uri="{FF2B5EF4-FFF2-40B4-BE49-F238E27FC236}">
                    <a16:creationId xmlns:a16="http://schemas.microsoft.com/office/drawing/2014/main" id="{AD28FB18-7BC8-E138-AF0A-0598F36F40ED}"/>
                  </a:ext>
                </a:extLst>
              </p:cNvPr>
              <p:cNvSpPr/>
              <p:nvPr userDrawn="1"/>
            </p:nvSpPr>
            <p:spPr>
              <a:xfrm>
                <a:off x="4882870" y="5229162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: Rounded Corners 9">
                <a:extLst>
                  <a:ext uri="{FF2B5EF4-FFF2-40B4-BE49-F238E27FC236}">
                    <a16:creationId xmlns:a16="http://schemas.microsoft.com/office/drawing/2014/main" id="{8A28DF6B-9C32-2DF2-C125-DF8D1AA8A4B9}"/>
                  </a:ext>
                </a:extLst>
              </p:cNvPr>
              <p:cNvSpPr/>
              <p:nvPr userDrawn="1"/>
            </p:nvSpPr>
            <p:spPr>
              <a:xfrm>
                <a:off x="3485387" y="4929030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: Rounded Corners 9">
                <a:extLst>
                  <a:ext uri="{FF2B5EF4-FFF2-40B4-BE49-F238E27FC236}">
                    <a16:creationId xmlns:a16="http://schemas.microsoft.com/office/drawing/2014/main" id="{67D8269E-EB81-131E-D7BA-3F0148750AA6}"/>
                  </a:ext>
                </a:extLst>
              </p:cNvPr>
              <p:cNvSpPr/>
              <p:nvPr userDrawn="1"/>
            </p:nvSpPr>
            <p:spPr>
              <a:xfrm>
                <a:off x="3834758" y="4929030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: Rounded Corners 9">
                <a:extLst>
                  <a:ext uri="{FF2B5EF4-FFF2-40B4-BE49-F238E27FC236}">
                    <a16:creationId xmlns:a16="http://schemas.microsoft.com/office/drawing/2014/main" id="{47E811D7-56D8-33B3-67A2-A1CFEAD5DAFF}"/>
                  </a:ext>
                </a:extLst>
              </p:cNvPr>
              <p:cNvSpPr/>
              <p:nvPr userDrawn="1"/>
            </p:nvSpPr>
            <p:spPr>
              <a:xfrm>
                <a:off x="4184129" y="4929030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: Rounded Corners 9">
                <a:extLst>
                  <a:ext uri="{FF2B5EF4-FFF2-40B4-BE49-F238E27FC236}">
                    <a16:creationId xmlns:a16="http://schemas.microsoft.com/office/drawing/2014/main" id="{E3CA29D0-C5E7-E2BF-FD87-D423AB849CE6}"/>
                  </a:ext>
                </a:extLst>
              </p:cNvPr>
              <p:cNvSpPr/>
              <p:nvPr userDrawn="1"/>
            </p:nvSpPr>
            <p:spPr>
              <a:xfrm>
                <a:off x="4533499" y="4929030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: Rounded Corners 9">
                <a:extLst>
                  <a:ext uri="{FF2B5EF4-FFF2-40B4-BE49-F238E27FC236}">
                    <a16:creationId xmlns:a16="http://schemas.microsoft.com/office/drawing/2014/main" id="{237B4123-863C-B370-C22B-AAC927466E8D}"/>
                  </a:ext>
                </a:extLst>
              </p:cNvPr>
              <p:cNvSpPr/>
              <p:nvPr userDrawn="1"/>
            </p:nvSpPr>
            <p:spPr>
              <a:xfrm>
                <a:off x="4882870" y="4929030"/>
                <a:ext cx="150949" cy="1508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279400" dist="190500" dir="2700000" sx="97000" sy="97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0" name="Freeform 123">
            <a:extLst>
              <a:ext uri="{FF2B5EF4-FFF2-40B4-BE49-F238E27FC236}">
                <a16:creationId xmlns:a16="http://schemas.microsoft.com/office/drawing/2014/main" id="{F2C0B581-7E8C-3925-42B9-187168C80128}"/>
              </a:ext>
            </a:extLst>
          </p:cNvPr>
          <p:cNvSpPr/>
          <p:nvPr/>
        </p:nvSpPr>
        <p:spPr>
          <a:xfrm>
            <a:off x="8744505" y="3428999"/>
            <a:ext cx="4421748" cy="3434987"/>
          </a:xfrm>
          <a:custGeom>
            <a:avLst/>
            <a:gdLst>
              <a:gd name="connsiteX0" fmla="*/ 5723683 w 5723684"/>
              <a:gd name="connsiteY0" fmla="*/ 2861803 h 4951774"/>
              <a:gd name="connsiteX1" fmla="*/ 5723684 w 5723684"/>
              <a:gd name="connsiteY1" fmla="*/ 2861842 h 4951774"/>
              <a:gd name="connsiteX2" fmla="*/ 5723683 w 5723684"/>
              <a:gd name="connsiteY2" fmla="*/ 2951847 h 4951774"/>
              <a:gd name="connsiteX3" fmla="*/ 2861842 w 5723684"/>
              <a:gd name="connsiteY3" fmla="*/ 0 h 4951774"/>
              <a:gd name="connsiteX4" fmla="*/ 4461925 w 5723684"/>
              <a:gd name="connsiteY4" fmla="*/ 488758 h 4951774"/>
              <a:gd name="connsiteX5" fmla="*/ 4518578 w 5723684"/>
              <a:gd name="connsiteY5" fmla="*/ 531122 h 4951774"/>
              <a:gd name="connsiteX6" fmla="*/ 4518578 w 5723684"/>
              <a:gd name="connsiteY6" fmla="*/ 4951774 h 4951774"/>
              <a:gd name="connsiteX7" fmla="*/ 816674 w 5723684"/>
              <a:gd name="connsiteY7" fmla="*/ 4951774 h 4951774"/>
              <a:gd name="connsiteX8" fmla="*/ 653506 w 5723684"/>
              <a:gd name="connsiteY8" fmla="*/ 4772244 h 4951774"/>
              <a:gd name="connsiteX9" fmla="*/ 0 w 5723684"/>
              <a:gd name="connsiteY9" fmla="*/ 2951846 h 4951774"/>
              <a:gd name="connsiteX10" fmla="*/ 0 w 5723684"/>
              <a:gd name="connsiteY10" fmla="*/ 2861842 h 4951774"/>
              <a:gd name="connsiteX11" fmla="*/ 2861842 w 5723684"/>
              <a:gd name="connsiteY11" fmla="*/ 0 h 495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23684" h="4951774">
                <a:moveTo>
                  <a:pt x="5723683" y="2861803"/>
                </a:moveTo>
                <a:lnTo>
                  <a:pt x="5723684" y="2861842"/>
                </a:lnTo>
                <a:cubicBezTo>
                  <a:pt x="5723684" y="2891844"/>
                  <a:pt x="5723683" y="2921845"/>
                  <a:pt x="5723683" y="2951847"/>
                </a:cubicBezTo>
                <a:close/>
                <a:moveTo>
                  <a:pt x="2861842" y="0"/>
                </a:moveTo>
                <a:cubicBezTo>
                  <a:pt x="3454549" y="0"/>
                  <a:pt x="4005172" y="180182"/>
                  <a:pt x="4461925" y="488758"/>
                </a:cubicBezTo>
                <a:lnTo>
                  <a:pt x="4518578" y="531122"/>
                </a:lnTo>
                <a:lnTo>
                  <a:pt x="4518578" y="4951774"/>
                </a:lnTo>
                <a:lnTo>
                  <a:pt x="816674" y="4951774"/>
                </a:lnTo>
                <a:lnTo>
                  <a:pt x="653506" y="4772244"/>
                </a:lnTo>
                <a:cubicBezTo>
                  <a:pt x="245247" y="4277549"/>
                  <a:pt x="0" y="3643338"/>
                  <a:pt x="0" y="2951846"/>
                </a:cubicBezTo>
                <a:lnTo>
                  <a:pt x="0" y="2861842"/>
                </a:lnTo>
                <a:cubicBezTo>
                  <a:pt x="0" y="1281290"/>
                  <a:pt x="1281290" y="0"/>
                  <a:pt x="2861842" y="0"/>
                </a:cubicBezTo>
                <a:close/>
              </a:path>
            </a:pathLst>
          </a:custGeom>
          <a:solidFill>
            <a:srgbClr val="BE3455"/>
          </a:solidFill>
          <a:ln>
            <a:noFill/>
          </a:ln>
          <a:effectLst>
            <a:outerShdw blurRad="279400" dist="190500" dir="2700000" sx="97000" sy="97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1" name="Freeform 124">
            <a:extLst>
              <a:ext uri="{FF2B5EF4-FFF2-40B4-BE49-F238E27FC236}">
                <a16:creationId xmlns:a16="http://schemas.microsoft.com/office/drawing/2014/main" id="{10C4460D-1C1B-4304-40E4-756EA6020B20}"/>
              </a:ext>
            </a:extLst>
          </p:cNvPr>
          <p:cNvSpPr/>
          <p:nvPr/>
        </p:nvSpPr>
        <p:spPr>
          <a:xfrm rot="10800000">
            <a:off x="-479662" y="0"/>
            <a:ext cx="2268459" cy="1962529"/>
          </a:xfrm>
          <a:custGeom>
            <a:avLst/>
            <a:gdLst>
              <a:gd name="connsiteX0" fmla="*/ 5723683 w 5723684"/>
              <a:gd name="connsiteY0" fmla="*/ 2861803 h 4951774"/>
              <a:gd name="connsiteX1" fmla="*/ 5723684 w 5723684"/>
              <a:gd name="connsiteY1" fmla="*/ 2861842 h 4951774"/>
              <a:gd name="connsiteX2" fmla="*/ 5723683 w 5723684"/>
              <a:gd name="connsiteY2" fmla="*/ 2951847 h 4951774"/>
              <a:gd name="connsiteX3" fmla="*/ 2861842 w 5723684"/>
              <a:gd name="connsiteY3" fmla="*/ 0 h 4951774"/>
              <a:gd name="connsiteX4" fmla="*/ 4461925 w 5723684"/>
              <a:gd name="connsiteY4" fmla="*/ 488758 h 4951774"/>
              <a:gd name="connsiteX5" fmla="*/ 4518578 w 5723684"/>
              <a:gd name="connsiteY5" fmla="*/ 531122 h 4951774"/>
              <a:gd name="connsiteX6" fmla="*/ 4518578 w 5723684"/>
              <a:gd name="connsiteY6" fmla="*/ 4951774 h 4951774"/>
              <a:gd name="connsiteX7" fmla="*/ 816674 w 5723684"/>
              <a:gd name="connsiteY7" fmla="*/ 4951774 h 4951774"/>
              <a:gd name="connsiteX8" fmla="*/ 653506 w 5723684"/>
              <a:gd name="connsiteY8" fmla="*/ 4772244 h 4951774"/>
              <a:gd name="connsiteX9" fmla="*/ 0 w 5723684"/>
              <a:gd name="connsiteY9" fmla="*/ 2951846 h 4951774"/>
              <a:gd name="connsiteX10" fmla="*/ 0 w 5723684"/>
              <a:gd name="connsiteY10" fmla="*/ 2861842 h 4951774"/>
              <a:gd name="connsiteX11" fmla="*/ 2861842 w 5723684"/>
              <a:gd name="connsiteY11" fmla="*/ 0 h 495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23684" h="4951774">
                <a:moveTo>
                  <a:pt x="5723683" y="2861803"/>
                </a:moveTo>
                <a:lnTo>
                  <a:pt x="5723684" y="2861842"/>
                </a:lnTo>
                <a:cubicBezTo>
                  <a:pt x="5723684" y="2891844"/>
                  <a:pt x="5723683" y="2921845"/>
                  <a:pt x="5723683" y="2951847"/>
                </a:cubicBezTo>
                <a:close/>
                <a:moveTo>
                  <a:pt x="2861842" y="0"/>
                </a:moveTo>
                <a:cubicBezTo>
                  <a:pt x="3454549" y="0"/>
                  <a:pt x="4005172" y="180182"/>
                  <a:pt x="4461925" y="488758"/>
                </a:cubicBezTo>
                <a:lnTo>
                  <a:pt x="4518578" y="531122"/>
                </a:lnTo>
                <a:lnTo>
                  <a:pt x="4518578" y="4951774"/>
                </a:lnTo>
                <a:lnTo>
                  <a:pt x="816674" y="4951774"/>
                </a:lnTo>
                <a:lnTo>
                  <a:pt x="653506" y="4772244"/>
                </a:lnTo>
                <a:cubicBezTo>
                  <a:pt x="245247" y="4277549"/>
                  <a:pt x="0" y="3643338"/>
                  <a:pt x="0" y="2951846"/>
                </a:cubicBezTo>
                <a:lnTo>
                  <a:pt x="0" y="2861842"/>
                </a:lnTo>
                <a:cubicBezTo>
                  <a:pt x="0" y="1281290"/>
                  <a:pt x="1281290" y="0"/>
                  <a:pt x="2861842" y="0"/>
                </a:cubicBezTo>
                <a:close/>
              </a:path>
            </a:pathLst>
          </a:custGeom>
          <a:solidFill>
            <a:srgbClr val="FC1A70"/>
          </a:solidFill>
          <a:ln>
            <a:noFill/>
          </a:ln>
          <a:effectLst>
            <a:outerShdw blurRad="279400" dist="190500" dir="2700000" sx="97000" sy="97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3" name="Grafika 72">
            <a:extLst>
              <a:ext uri="{FF2B5EF4-FFF2-40B4-BE49-F238E27FC236}">
                <a16:creationId xmlns:a16="http://schemas.microsoft.com/office/drawing/2014/main" id="{D9C959EB-F958-4AC7-A2F9-CDB7D4F55F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4914" y="129598"/>
            <a:ext cx="3180702" cy="1201777"/>
          </a:xfrm>
          <a:prstGeom prst="rect">
            <a:avLst/>
          </a:prstGeom>
        </p:spPr>
      </p:pic>
      <p:pic>
        <p:nvPicPr>
          <p:cNvPr id="72" name="Rezervirano mjesto slike 4" descr="Slika na kojoj se prikazuje crtež, skeč, ilustracija&#10;&#10;Opis je automatski generiran">
            <a:extLst>
              <a:ext uri="{FF2B5EF4-FFF2-40B4-BE49-F238E27FC236}">
                <a16:creationId xmlns:a16="http://schemas.microsoft.com/office/drawing/2014/main" id="{E6543964-108A-4E5E-BA52-3B815F90A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" b="3215"/>
          <a:stretch>
            <a:fillRect/>
          </a:stretch>
        </p:blipFill>
        <p:spPr>
          <a:xfrm>
            <a:off x="278567" y="3989513"/>
            <a:ext cx="2768478" cy="2767389"/>
          </a:xfrm>
          <a:prstGeom prst="roundRect">
            <a:avLst>
              <a:gd name="adj" fmla="val 50000"/>
            </a:avLst>
          </a:prstGeom>
        </p:spPr>
      </p:pic>
      <p:pic>
        <p:nvPicPr>
          <p:cNvPr id="74" name="Rezervirano mjesto slike 59" descr="Slika na kojoj se prikazuje srce, Valentinovo, rukopis, Font&#10;&#10;Opis je automatski generiran">
            <a:extLst>
              <a:ext uri="{FF2B5EF4-FFF2-40B4-BE49-F238E27FC236}">
                <a16:creationId xmlns:a16="http://schemas.microsoft.com/office/drawing/2014/main" id="{C9AC6B7C-C52E-4172-B39D-0D1134C3D5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17" b="17"/>
          <a:stretch>
            <a:fillRect/>
          </a:stretch>
        </p:blipFill>
        <p:spPr>
          <a:xfrm>
            <a:off x="9622505" y="4168344"/>
            <a:ext cx="2411130" cy="2409725"/>
          </a:xfrm>
          <a:prstGeom prst="roundRect">
            <a:avLst>
              <a:gd name="adj" fmla="val 50000"/>
            </a:avLst>
          </a:prstGeom>
        </p:spPr>
      </p:pic>
      <p:pic>
        <p:nvPicPr>
          <p:cNvPr id="75" name="Slika 74">
            <a:extLst>
              <a:ext uri="{FF2B5EF4-FFF2-40B4-BE49-F238E27FC236}">
                <a16:creationId xmlns:a16="http://schemas.microsoft.com/office/drawing/2014/main" id="{18EC237C-DFFD-44B4-8A00-B0EE435123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515"/>
          <a:stretch/>
        </p:blipFill>
        <p:spPr>
          <a:xfrm>
            <a:off x="2958013" y="2022748"/>
            <a:ext cx="4680463" cy="483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1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B5FE6F2-15A5-2914-7677-BC749271B24D}"/>
              </a:ext>
            </a:extLst>
          </p:cNvPr>
          <p:cNvGrpSpPr/>
          <p:nvPr/>
        </p:nvGrpSpPr>
        <p:grpSpPr>
          <a:xfrm rot="5400000">
            <a:off x="9890930" y="4704268"/>
            <a:ext cx="1545827" cy="1043039"/>
            <a:chOff x="3485387" y="4929030"/>
            <a:chExt cx="1548432" cy="1044796"/>
          </a:xfrm>
          <a:solidFill>
            <a:schemeClr val="tx2"/>
          </a:solidFill>
        </p:grpSpPr>
        <p:sp>
          <p:nvSpPr>
            <p:cNvPr id="14" name="Rectangle: Rounded Corners 9">
              <a:extLst>
                <a:ext uri="{FF2B5EF4-FFF2-40B4-BE49-F238E27FC236}">
                  <a16:creationId xmlns:a16="http://schemas.microsoft.com/office/drawing/2014/main" id="{1EDFD37C-6B16-A6A7-3D72-6286FAB80E24}"/>
                </a:ext>
              </a:extLst>
            </p:cNvPr>
            <p:cNvSpPr/>
            <p:nvPr userDrawn="1"/>
          </p:nvSpPr>
          <p:spPr>
            <a:xfrm>
              <a:off x="3485387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9">
              <a:extLst>
                <a:ext uri="{FF2B5EF4-FFF2-40B4-BE49-F238E27FC236}">
                  <a16:creationId xmlns:a16="http://schemas.microsoft.com/office/drawing/2014/main" id="{A11BA1FC-E8D2-9BEB-E495-ADF0C070DE98}"/>
                </a:ext>
              </a:extLst>
            </p:cNvPr>
            <p:cNvSpPr/>
            <p:nvPr userDrawn="1"/>
          </p:nvSpPr>
          <p:spPr>
            <a:xfrm>
              <a:off x="3834758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9">
              <a:extLst>
                <a:ext uri="{FF2B5EF4-FFF2-40B4-BE49-F238E27FC236}">
                  <a16:creationId xmlns:a16="http://schemas.microsoft.com/office/drawing/2014/main" id="{34552C89-902C-C9BC-B5DB-7913B765BB29}"/>
                </a:ext>
              </a:extLst>
            </p:cNvPr>
            <p:cNvSpPr/>
            <p:nvPr userDrawn="1"/>
          </p:nvSpPr>
          <p:spPr>
            <a:xfrm>
              <a:off x="418412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9">
              <a:extLst>
                <a:ext uri="{FF2B5EF4-FFF2-40B4-BE49-F238E27FC236}">
                  <a16:creationId xmlns:a16="http://schemas.microsoft.com/office/drawing/2014/main" id="{244CE803-9419-72E9-CB67-3D5A5CDFBC20}"/>
                </a:ext>
              </a:extLst>
            </p:cNvPr>
            <p:cNvSpPr/>
            <p:nvPr userDrawn="1"/>
          </p:nvSpPr>
          <p:spPr>
            <a:xfrm>
              <a:off x="453349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9">
              <a:extLst>
                <a:ext uri="{FF2B5EF4-FFF2-40B4-BE49-F238E27FC236}">
                  <a16:creationId xmlns:a16="http://schemas.microsoft.com/office/drawing/2014/main" id="{40630A4E-1C9B-E94B-5E2C-024122058B7C}"/>
                </a:ext>
              </a:extLst>
            </p:cNvPr>
            <p:cNvSpPr/>
            <p:nvPr userDrawn="1"/>
          </p:nvSpPr>
          <p:spPr>
            <a:xfrm>
              <a:off x="4882870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9">
              <a:extLst>
                <a:ext uri="{FF2B5EF4-FFF2-40B4-BE49-F238E27FC236}">
                  <a16:creationId xmlns:a16="http://schemas.microsoft.com/office/drawing/2014/main" id="{D217F006-A297-B4C4-97DE-7649FEDBEBA0}"/>
                </a:ext>
              </a:extLst>
            </p:cNvPr>
            <p:cNvSpPr/>
            <p:nvPr userDrawn="1"/>
          </p:nvSpPr>
          <p:spPr>
            <a:xfrm>
              <a:off x="3485387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9">
              <a:extLst>
                <a:ext uri="{FF2B5EF4-FFF2-40B4-BE49-F238E27FC236}">
                  <a16:creationId xmlns:a16="http://schemas.microsoft.com/office/drawing/2014/main" id="{EE38C433-1845-C715-BA89-C6A3E2BAF80D}"/>
                </a:ext>
              </a:extLst>
            </p:cNvPr>
            <p:cNvSpPr/>
            <p:nvPr userDrawn="1"/>
          </p:nvSpPr>
          <p:spPr>
            <a:xfrm>
              <a:off x="3834758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9">
              <a:extLst>
                <a:ext uri="{FF2B5EF4-FFF2-40B4-BE49-F238E27FC236}">
                  <a16:creationId xmlns:a16="http://schemas.microsoft.com/office/drawing/2014/main" id="{1D6297A4-8D92-306C-AF86-6952B2BEBF26}"/>
                </a:ext>
              </a:extLst>
            </p:cNvPr>
            <p:cNvSpPr/>
            <p:nvPr userDrawn="1"/>
          </p:nvSpPr>
          <p:spPr>
            <a:xfrm>
              <a:off x="418412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9">
              <a:extLst>
                <a:ext uri="{FF2B5EF4-FFF2-40B4-BE49-F238E27FC236}">
                  <a16:creationId xmlns:a16="http://schemas.microsoft.com/office/drawing/2014/main" id="{D1775E24-6A36-CF08-4EE0-E9BA219E3B8F}"/>
                </a:ext>
              </a:extLst>
            </p:cNvPr>
            <p:cNvSpPr/>
            <p:nvPr userDrawn="1"/>
          </p:nvSpPr>
          <p:spPr>
            <a:xfrm>
              <a:off x="453349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9">
              <a:extLst>
                <a:ext uri="{FF2B5EF4-FFF2-40B4-BE49-F238E27FC236}">
                  <a16:creationId xmlns:a16="http://schemas.microsoft.com/office/drawing/2014/main" id="{0C2E716A-4434-E149-569F-EAF9A402117D}"/>
                </a:ext>
              </a:extLst>
            </p:cNvPr>
            <p:cNvSpPr/>
            <p:nvPr userDrawn="1"/>
          </p:nvSpPr>
          <p:spPr>
            <a:xfrm>
              <a:off x="4882870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9">
              <a:extLst>
                <a:ext uri="{FF2B5EF4-FFF2-40B4-BE49-F238E27FC236}">
                  <a16:creationId xmlns:a16="http://schemas.microsoft.com/office/drawing/2014/main" id="{F71BB0F4-8FDE-6F88-B479-9F42D02BDEFC}"/>
                </a:ext>
              </a:extLst>
            </p:cNvPr>
            <p:cNvSpPr/>
            <p:nvPr userDrawn="1"/>
          </p:nvSpPr>
          <p:spPr>
            <a:xfrm>
              <a:off x="3485387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9">
              <a:extLst>
                <a:ext uri="{FF2B5EF4-FFF2-40B4-BE49-F238E27FC236}">
                  <a16:creationId xmlns:a16="http://schemas.microsoft.com/office/drawing/2014/main" id="{98A1EC26-D775-F37B-231D-E14987E6AD03}"/>
                </a:ext>
              </a:extLst>
            </p:cNvPr>
            <p:cNvSpPr/>
            <p:nvPr userDrawn="1"/>
          </p:nvSpPr>
          <p:spPr>
            <a:xfrm>
              <a:off x="3834758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9">
              <a:extLst>
                <a:ext uri="{FF2B5EF4-FFF2-40B4-BE49-F238E27FC236}">
                  <a16:creationId xmlns:a16="http://schemas.microsoft.com/office/drawing/2014/main" id="{F9F00A26-B86B-285F-7B8F-94599D2B513A}"/>
                </a:ext>
              </a:extLst>
            </p:cNvPr>
            <p:cNvSpPr/>
            <p:nvPr userDrawn="1"/>
          </p:nvSpPr>
          <p:spPr>
            <a:xfrm>
              <a:off x="418412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9">
              <a:extLst>
                <a:ext uri="{FF2B5EF4-FFF2-40B4-BE49-F238E27FC236}">
                  <a16:creationId xmlns:a16="http://schemas.microsoft.com/office/drawing/2014/main" id="{9BBB4ABC-B340-1F5A-308B-E995F6615BA1}"/>
                </a:ext>
              </a:extLst>
            </p:cNvPr>
            <p:cNvSpPr/>
            <p:nvPr userDrawn="1"/>
          </p:nvSpPr>
          <p:spPr>
            <a:xfrm>
              <a:off x="453349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9">
              <a:extLst>
                <a:ext uri="{FF2B5EF4-FFF2-40B4-BE49-F238E27FC236}">
                  <a16:creationId xmlns:a16="http://schemas.microsoft.com/office/drawing/2014/main" id="{227BE5FD-11C4-CFDB-108E-F664C28FE676}"/>
                </a:ext>
              </a:extLst>
            </p:cNvPr>
            <p:cNvSpPr/>
            <p:nvPr userDrawn="1"/>
          </p:nvSpPr>
          <p:spPr>
            <a:xfrm>
              <a:off x="4882870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9">
              <a:extLst>
                <a:ext uri="{FF2B5EF4-FFF2-40B4-BE49-F238E27FC236}">
                  <a16:creationId xmlns:a16="http://schemas.microsoft.com/office/drawing/2014/main" id="{5CDBD750-7CC2-C7CE-2D3A-8F29673B69DD}"/>
                </a:ext>
              </a:extLst>
            </p:cNvPr>
            <p:cNvSpPr/>
            <p:nvPr userDrawn="1"/>
          </p:nvSpPr>
          <p:spPr>
            <a:xfrm>
              <a:off x="3485387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9">
              <a:extLst>
                <a:ext uri="{FF2B5EF4-FFF2-40B4-BE49-F238E27FC236}">
                  <a16:creationId xmlns:a16="http://schemas.microsoft.com/office/drawing/2014/main" id="{BBCD2348-5EE5-D8D9-76CF-244ADF7E1E88}"/>
                </a:ext>
              </a:extLst>
            </p:cNvPr>
            <p:cNvSpPr/>
            <p:nvPr userDrawn="1"/>
          </p:nvSpPr>
          <p:spPr>
            <a:xfrm>
              <a:off x="3834758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: Rounded Corners 9">
              <a:extLst>
                <a:ext uri="{FF2B5EF4-FFF2-40B4-BE49-F238E27FC236}">
                  <a16:creationId xmlns:a16="http://schemas.microsoft.com/office/drawing/2014/main" id="{18366893-9E85-FA89-0504-D5E2FC4497AB}"/>
                </a:ext>
              </a:extLst>
            </p:cNvPr>
            <p:cNvSpPr/>
            <p:nvPr userDrawn="1"/>
          </p:nvSpPr>
          <p:spPr>
            <a:xfrm>
              <a:off x="418412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9">
              <a:extLst>
                <a:ext uri="{FF2B5EF4-FFF2-40B4-BE49-F238E27FC236}">
                  <a16:creationId xmlns:a16="http://schemas.microsoft.com/office/drawing/2014/main" id="{1F639BDA-AEE5-2000-8E5C-DC7064BA631F}"/>
                </a:ext>
              </a:extLst>
            </p:cNvPr>
            <p:cNvSpPr/>
            <p:nvPr userDrawn="1"/>
          </p:nvSpPr>
          <p:spPr>
            <a:xfrm>
              <a:off x="453349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: Rounded Corners 9">
              <a:extLst>
                <a:ext uri="{FF2B5EF4-FFF2-40B4-BE49-F238E27FC236}">
                  <a16:creationId xmlns:a16="http://schemas.microsoft.com/office/drawing/2014/main" id="{1CEC2CA2-76A8-97F2-3D22-573184FC5A23}"/>
                </a:ext>
              </a:extLst>
            </p:cNvPr>
            <p:cNvSpPr/>
            <p:nvPr userDrawn="1"/>
          </p:nvSpPr>
          <p:spPr>
            <a:xfrm>
              <a:off x="4882870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Freeform 5">
            <a:extLst>
              <a:ext uri="{FF2B5EF4-FFF2-40B4-BE49-F238E27FC236}">
                <a16:creationId xmlns:a16="http://schemas.microsoft.com/office/drawing/2014/main" id="{FFA0D9F1-A6CB-A2D1-1369-4DCF8D309D7F}"/>
              </a:ext>
            </a:extLst>
          </p:cNvPr>
          <p:cNvSpPr/>
          <p:nvPr/>
        </p:nvSpPr>
        <p:spPr>
          <a:xfrm rot="16200000">
            <a:off x="6546388" y="-864062"/>
            <a:ext cx="6053829" cy="5237394"/>
          </a:xfrm>
          <a:custGeom>
            <a:avLst/>
            <a:gdLst>
              <a:gd name="connsiteX0" fmla="*/ 5723683 w 5723684"/>
              <a:gd name="connsiteY0" fmla="*/ 2861803 h 4951774"/>
              <a:gd name="connsiteX1" fmla="*/ 5723684 w 5723684"/>
              <a:gd name="connsiteY1" fmla="*/ 2861842 h 4951774"/>
              <a:gd name="connsiteX2" fmla="*/ 5723683 w 5723684"/>
              <a:gd name="connsiteY2" fmla="*/ 2951847 h 4951774"/>
              <a:gd name="connsiteX3" fmla="*/ 2861842 w 5723684"/>
              <a:gd name="connsiteY3" fmla="*/ 0 h 4951774"/>
              <a:gd name="connsiteX4" fmla="*/ 4461925 w 5723684"/>
              <a:gd name="connsiteY4" fmla="*/ 488758 h 4951774"/>
              <a:gd name="connsiteX5" fmla="*/ 4518578 w 5723684"/>
              <a:gd name="connsiteY5" fmla="*/ 531122 h 4951774"/>
              <a:gd name="connsiteX6" fmla="*/ 4518578 w 5723684"/>
              <a:gd name="connsiteY6" fmla="*/ 4951774 h 4951774"/>
              <a:gd name="connsiteX7" fmla="*/ 816674 w 5723684"/>
              <a:gd name="connsiteY7" fmla="*/ 4951774 h 4951774"/>
              <a:gd name="connsiteX8" fmla="*/ 653506 w 5723684"/>
              <a:gd name="connsiteY8" fmla="*/ 4772244 h 4951774"/>
              <a:gd name="connsiteX9" fmla="*/ 0 w 5723684"/>
              <a:gd name="connsiteY9" fmla="*/ 2951846 h 4951774"/>
              <a:gd name="connsiteX10" fmla="*/ 0 w 5723684"/>
              <a:gd name="connsiteY10" fmla="*/ 2861842 h 4951774"/>
              <a:gd name="connsiteX11" fmla="*/ 2861842 w 5723684"/>
              <a:gd name="connsiteY11" fmla="*/ 0 h 495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23684" h="4951774">
                <a:moveTo>
                  <a:pt x="5723683" y="2861803"/>
                </a:moveTo>
                <a:lnTo>
                  <a:pt x="5723684" y="2861842"/>
                </a:lnTo>
                <a:cubicBezTo>
                  <a:pt x="5723684" y="2891844"/>
                  <a:pt x="5723683" y="2921845"/>
                  <a:pt x="5723683" y="2951847"/>
                </a:cubicBezTo>
                <a:close/>
                <a:moveTo>
                  <a:pt x="2861842" y="0"/>
                </a:moveTo>
                <a:cubicBezTo>
                  <a:pt x="3454549" y="0"/>
                  <a:pt x="4005172" y="180182"/>
                  <a:pt x="4461925" y="488758"/>
                </a:cubicBezTo>
                <a:lnTo>
                  <a:pt x="4518578" y="531122"/>
                </a:lnTo>
                <a:lnTo>
                  <a:pt x="4518578" y="4951774"/>
                </a:lnTo>
                <a:lnTo>
                  <a:pt x="816674" y="4951774"/>
                </a:lnTo>
                <a:lnTo>
                  <a:pt x="653506" y="4772244"/>
                </a:lnTo>
                <a:cubicBezTo>
                  <a:pt x="245247" y="4277549"/>
                  <a:pt x="0" y="3643338"/>
                  <a:pt x="0" y="2951846"/>
                </a:cubicBezTo>
                <a:lnTo>
                  <a:pt x="0" y="2861842"/>
                </a:lnTo>
                <a:cubicBezTo>
                  <a:pt x="0" y="1281290"/>
                  <a:pt x="1281290" y="0"/>
                  <a:pt x="2861842" y="0"/>
                </a:cubicBezTo>
                <a:close/>
              </a:path>
            </a:pathLst>
          </a:custGeom>
          <a:solidFill>
            <a:srgbClr val="BE3455"/>
          </a:solidFill>
          <a:ln>
            <a:noFill/>
          </a:ln>
          <a:effectLst>
            <a:outerShdw blurRad="279400" dist="190500" dir="2700000" sx="97000" sy="97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4DEB6C-4859-4ABC-B70A-C8B65F68668F}"/>
              </a:ext>
            </a:extLst>
          </p:cNvPr>
          <p:cNvSpPr txBox="1"/>
          <p:nvPr/>
        </p:nvSpPr>
        <p:spPr>
          <a:xfrm>
            <a:off x="580229" y="557490"/>
            <a:ext cx="4515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>
                <a:latin typeface="Poppins Medium" panose="00000600000000000000" pitchFamily="2" charset="0"/>
                <a:cs typeface="Poppins Medium" panose="00000600000000000000" pitchFamily="2" charset="0"/>
              </a:rPr>
              <a:t>GLOBE program</a:t>
            </a:r>
            <a:endParaRPr lang="en-US" sz="40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grpSp>
        <p:nvGrpSpPr>
          <p:cNvPr id="9" name="Google Shape;6718;p64"/>
          <p:cNvGrpSpPr/>
          <p:nvPr/>
        </p:nvGrpSpPr>
        <p:grpSpPr>
          <a:xfrm>
            <a:off x="5787237" y="4950025"/>
            <a:ext cx="442111" cy="387416"/>
            <a:chOff x="899850" y="871450"/>
            <a:chExt cx="483175" cy="423400"/>
          </a:xfrm>
          <a:solidFill>
            <a:schemeClr val="bg1"/>
          </a:solidFill>
        </p:grpSpPr>
        <p:sp>
          <p:nvSpPr>
            <p:cNvPr id="10" name="Google Shape;6719;p64"/>
            <p:cNvSpPr/>
            <p:nvPr/>
          </p:nvSpPr>
          <p:spPr>
            <a:xfrm>
              <a:off x="1325175" y="1040825"/>
              <a:ext cx="56425" cy="28275"/>
            </a:xfrm>
            <a:custGeom>
              <a:avLst/>
              <a:gdLst/>
              <a:ahLst/>
              <a:cxnLst/>
              <a:rect l="l" t="t" r="r" b="b"/>
              <a:pathLst>
                <a:path w="2257" h="1131" extrusionOk="0">
                  <a:moveTo>
                    <a:pt x="564" y="1"/>
                  </a:moveTo>
                  <a:cubicBezTo>
                    <a:pt x="251" y="1"/>
                    <a:pt x="1" y="251"/>
                    <a:pt x="1" y="564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4"/>
                  </a:cubicBezTo>
                  <a:cubicBezTo>
                    <a:pt x="2256" y="251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" name="Google Shape;6720;p64"/>
            <p:cNvSpPr/>
            <p:nvPr/>
          </p:nvSpPr>
          <p:spPr>
            <a:xfrm>
              <a:off x="1323750" y="956100"/>
              <a:ext cx="59275" cy="56525"/>
            </a:xfrm>
            <a:custGeom>
              <a:avLst/>
              <a:gdLst/>
              <a:ahLst/>
              <a:cxnLst/>
              <a:rect l="l" t="t" r="r" b="b"/>
              <a:pathLst>
                <a:path w="2371" h="2261" extrusionOk="0">
                  <a:moveTo>
                    <a:pt x="1750" y="0"/>
                  </a:moveTo>
                  <a:cubicBezTo>
                    <a:pt x="1605" y="0"/>
                    <a:pt x="1461" y="55"/>
                    <a:pt x="1350" y="165"/>
                  </a:cubicBezTo>
                  <a:lnTo>
                    <a:pt x="220" y="1294"/>
                  </a:lnTo>
                  <a:cubicBezTo>
                    <a:pt x="0" y="1517"/>
                    <a:pt x="0" y="1872"/>
                    <a:pt x="220" y="2095"/>
                  </a:cubicBezTo>
                  <a:cubicBezTo>
                    <a:pt x="332" y="2205"/>
                    <a:pt x="476" y="2260"/>
                    <a:pt x="621" y="2260"/>
                  </a:cubicBezTo>
                  <a:cubicBezTo>
                    <a:pt x="765" y="2260"/>
                    <a:pt x="910" y="2205"/>
                    <a:pt x="1021" y="2095"/>
                  </a:cubicBezTo>
                  <a:lnTo>
                    <a:pt x="2151" y="966"/>
                  </a:lnTo>
                  <a:cubicBezTo>
                    <a:pt x="2370" y="743"/>
                    <a:pt x="2370" y="388"/>
                    <a:pt x="2151" y="165"/>
                  </a:cubicBezTo>
                  <a:cubicBezTo>
                    <a:pt x="2039" y="55"/>
                    <a:pt x="1895" y="0"/>
                    <a:pt x="17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" name="Google Shape;6721;p64"/>
            <p:cNvSpPr/>
            <p:nvPr/>
          </p:nvSpPr>
          <p:spPr>
            <a:xfrm>
              <a:off x="1323750" y="1097250"/>
              <a:ext cx="59275" cy="56525"/>
            </a:xfrm>
            <a:custGeom>
              <a:avLst/>
              <a:gdLst/>
              <a:ahLst/>
              <a:cxnLst/>
              <a:rect l="l" t="t" r="r" b="b"/>
              <a:pathLst>
                <a:path w="2371" h="2261" extrusionOk="0">
                  <a:moveTo>
                    <a:pt x="621" y="0"/>
                  </a:moveTo>
                  <a:cubicBezTo>
                    <a:pt x="476" y="0"/>
                    <a:pt x="332" y="55"/>
                    <a:pt x="220" y="165"/>
                  </a:cubicBezTo>
                  <a:cubicBezTo>
                    <a:pt x="0" y="388"/>
                    <a:pt x="0" y="743"/>
                    <a:pt x="220" y="966"/>
                  </a:cubicBezTo>
                  <a:lnTo>
                    <a:pt x="1350" y="2095"/>
                  </a:lnTo>
                  <a:cubicBezTo>
                    <a:pt x="1461" y="2205"/>
                    <a:pt x="1605" y="2260"/>
                    <a:pt x="1750" y="2260"/>
                  </a:cubicBezTo>
                  <a:cubicBezTo>
                    <a:pt x="1895" y="2260"/>
                    <a:pt x="2039" y="2205"/>
                    <a:pt x="2151" y="2095"/>
                  </a:cubicBezTo>
                  <a:cubicBezTo>
                    <a:pt x="2370" y="1872"/>
                    <a:pt x="2370" y="1517"/>
                    <a:pt x="2151" y="1294"/>
                  </a:cubicBezTo>
                  <a:lnTo>
                    <a:pt x="1021" y="165"/>
                  </a:lnTo>
                  <a:cubicBezTo>
                    <a:pt x="910" y="55"/>
                    <a:pt x="765" y="0"/>
                    <a:pt x="6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" name="Google Shape;6722;p64"/>
            <p:cNvSpPr/>
            <p:nvPr/>
          </p:nvSpPr>
          <p:spPr>
            <a:xfrm>
              <a:off x="899850" y="871450"/>
              <a:ext cx="396150" cy="423400"/>
            </a:xfrm>
            <a:custGeom>
              <a:avLst/>
              <a:gdLst/>
              <a:ahLst/>
              <a:cxnLst/>
              <a:rect l="l" t="t" r="r" b="b"/>
              <a:pathLst>
                <a:path w="15846" h="16936" extrusionOk="0">
                  <a:moveTo>
                    <a:pt x="6812" y="4518"/>
                  </a:moveTo>
                  <a:lnTo>
                    <a:pt x="6812" y="10164"/>
                  </a:lnTo>
                  <a:lnTo>
                    <a:pt x="5682" y="10164"/>
                  </a:lnTo>
                  <a:lnTo>
                    <a:pt x="5682" y="4518"/>
                  </a:lnTo>
                  <a:close/>
                  <a:moveTo>
                    <a:pt x="14153" y="1130"/>
                  </a:moveTo>
                  <a:cubicBezTo>
                    <a:pt x="14463" y="1130"/>
                    <a:pt x="14716" y="1380"/>
                    <a:pt x="14716" y="1693"/>
                  </a:cubicBezTo>
                  <a:lnTo>
                    <a:pt x="14716" y="12985"/>
                  </a:lnTo>
                  <a:cubicBezTo>
                    <a:pt x="14716" y="13298"/>
                    <a:pt x="14463" y="13551"/>
                    <a:pt x="14153" y="13551"/>
                  </a:cubicBezTo>
                  <a:lnTo>
                    <a:pt x="13587" y="13551"/>
                  </a:lnTo>
                  <a:lnTo>
                    <a:pt x="13587" y="1130"/>
                  </a:lnTo>
                  <a:close/>
                  <a:moveTo>
                    <a:pt x="13018" y="1"/>
                  </a:moveTo>
                  <a:cubicBezTo>
                    <a:pt x="13012" y="1"/>
                    <a:pt x="13006" y="4"/>
                    <a:pt x="13000" y="4"/>
                  </a:cubicBezTo>
                  <a:cubicBezTo>
                    <a:pt x="12992" y="4"/>
                    <a:pt x="12985" y="4"/>
                    <a:pt x="12978" y="4"/>
                  </a:cubicBezTo>
                  <a:cubicBezTo>
                    <a:pt x="12972" y="4"/>
                    <a:pt x="12967" y="4"/>
                    <a:pt x="12961" y="4"/>
                  </a:cubicBezTo>
                  <a:cubicBezTo>
                    <a:pt x="12797" y="4"/>
                    <a:pt x="12768" y="58"/>
                    <a:pt x="7221" y="3385"/>
                  </a:cubicBezTo>
                  <a:lnTo>
                    <a:pt x="3990" y="3385"/>
                  </a:lnTo>
                  <a:cubicBezTo>
                    <a:pt x="1810" y="3388"/>
                    <a:pt x="0" y="5159"/>
                    <a:pt x="0" y="7339"/>
                  </a:cubicBezTo>
                  <a:cubicBezTo>
                    <a:pt x="0" y="9323"/>
                    <a:pt x="1515" y="10959"/>
                    <a:pt x="3424" y="11236"/>
                  </a:cubicBezTo>
                  <a:lnTo>
                    <a:pt x="3424" y="15244"/>
                  </a:lnTo>
                  <a:cubicBezTo>
                    <a:pt x="3424" y="16180"/>
                    <a:pt x="4183" y="16936"/>
                    <a:pt x="5119" y="16936"/>
                  </a:cubicBezTo>
                  <a:cubicBezTo>
                    <a:pt x="6053" y="16936"/>
                    <a:pt x="6812" y="16180"/>
                    <a:pt x="6812" y="15244"/>
                  </a:cubicBezTo>
                  <a:lnTo>
                    <a:pt x="6812" y="11293"/>
                  </a:lnTo>
                  <a:lnTo>
                    <a:pt x="7221" y="11293"/>
                  </a:lnTo>
                  <a:cubicBezTo>
                    <a:pt x="12690" y="14573"/>
                    <a:pt x="12811" y="14681"/>
                    <a:pt x="12984" y="14681"/>
                  </a:cubicBezTo>
                  <a:cubicBezTo>
                    <a:pt x="12997" y="14681"/>
                    <a:pt x="13009" y="14681"/>
                    <a:pt x="13024" y="14681"/>
                  </a:cubicBezTo>
                  <a:lnTo>
                    <a:pt x="14153" y="14681"/>
                  </a:lnTo>
                  <a:cubicBezTo>
                    <a:pt x="15087" y="14678"/>
                    <a:pt x="15845" y="13922"/>
                    <a:pt x="15845" y="12985"/>
                  </a:cubicBezTo>
                  <a:lnTo>
                    <a:pt x="15845" y="1693"/>
                  </a:lnTo>
                  <a:cubicBezTo>
                    <a:pt x="15845" y="756"/>
                    <a:pt x="15087" y="1"/>
                    <a:pt x="141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pic>
        <p:nvPicPr>
          <p:cNvPr id="38" name="Grafika 37">
            <a:extLst>
              <a:ext uri="{FF2B5EF4-FFF2-40B4-BE49-F238E27FC236}">
                <a16:creationId xmlns:a16="http://schemas.microsoft.com/office/drawing/2014/main" id="{77990214-0ED8-4615-975C-7AC2BF95FB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7102" y="6176682"/>
            <a:ext cx="1556088" cy="587943"/>
          </a:xfrm>
          <a:prstGeom prst="rect">
            <a:avLst/>
          </a:prstGeom>
        </p:spPr>
      </p:pic>
      <p:sp>
        <p:nvSpPr>
          <p:cNvPr id="55" name="Rezervirano mjesto slike 54">
            <a:extLst>
              <a:ext uri="{FF2B5EF4-FFF2-40B4-BE49-F238E27FC236}">
                <a16:creationId xmlns:a16="http://schemas.microsoft.com/office/drawing/2014/main" id="{64D42251-36F5-4F0B-BEF5-DD66968E514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64" name="Slika 63" descr="Slika na kojoj se prikazuje grafika&#10;&#10;Opis je automatski generiran">
            <a:extLst>
              <a:ext uri="{FF2B5EF4-FFF2-40B4-BE49-F238E27FC236}">
                <a16:creationId xmlns:a16="http://schemas.microsoft.com/office/drawing/2014/main" id="{71BE0D14-8FB7-48B7-A1E0-D04DF1C5A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597" y="1754635"/>
            <a:ext cx="4142549" cy="3088234"/>
          </a:xfrm>
          <a:prstGeom prst="ellipse">
            <a:avLst/>
          </a:prstGeom>
        </p:spPr>
      </p:pic>
      <p:pic>
        <p:nvPicPr>
          <p:cNvPr id="41" name="Slika 1">
            <a:extLst>
              <a:ext uri="{FF2B5EF4-FFF2-40B4-BE49-F238E27FC236}">
                <a16:creationId xmlns:a16="http://schemas.microsoft.com/office/drawing/2014/main" id="{06849706-97BB-4039-83A9-ABE3FD1F64C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9255" y="1265376"/>
            <a:ext cx="2303462" cy="30734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DD1B596D-0D76-4715-82BE-60B76565D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8503" y="1265376"/>
            <a:ext cx="2304217" cy="3073400"/>
          </a:xfrm>
          <a:prstGeom prst="rect">
            <a:avLst/>
          </a:prstGeom>
          <a:ln w="38100" cap="sq"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6" name="Slika 3">
            <a:extLst>
              <a:ext uri="{FF2B5EF4-FFF2-40B4-BE49-F238E27FC236}">
                <a16:creationId xmlns:a16="http://schemas.microsoft.com/office/drawing/2014/main" id="{958FD370-284C-44A3-99CB-AF291B0C44C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60816" y="1291134"/>
            <a:ext cx="2282825" cy="3060700"/>
          </a:xfrm>
          <a:prstGeom prst="rect">
            <a:avLst/>
          </a:prstGeom>
          <a:ln w="28575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9" name="Picture 3">
            <a:extLst>
              <a:ext uri="{FF2B5EF4-FFF2-40B4-BE49-F238E27FC236}">
                <a16:creationId xmlns:a16="http://schemas.microsoft.com/office/drawing/2014/main" id="{EE5A41D7-D352-4C2A-8990-BEC2F258A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76854" y="4501983"/>
            <a:ext cx="2833688" cy="2124075"/>
          </a:xfrm>
          <a:prstGeom prst="rect">
            <a:avLst/>
          </a:prstGeom>
          <a:ln w="28575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0" name="Picture 2">
            <a:extLst>
              <a:ext uri="{FF2B5EF4-FFF2-40B4-BE49-F238E27FC236}">
                <a16:creationId xmlns:a16="http://schemas.microsoft.com/office/drawing/2014/main" id="{B98DB485-B34E-40E4-97CE-DAD1B0C55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04714" y="4455508"/>
            <a:ext cx="2668156" cy="211464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030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3A9D6FB-309B-57E1-405A-DD17542610A4}"/>
              </a:ext>
            </a:extLst>
          </p:cNvPr>
          <p:cNvGrpSpPr/>
          <p:nvPr/>
        </p:nvGrpSpPr>
        <p:grpSpPr>
          <a:xfrm rot="5400000">
            <a:off x="10938551" y="3890698"/>
            <a:ext cx="1106116" cy="746346"/>
            <a:chOff x="3485387" y="4929030"/>
            <a:chExt cx="1548432" cy="1044796"/>
          </a:xfrm>
          <a:solidFill>
            <a:schemeClr val="tx2"/>
          </a:solidFill>
        </p:grpSpPr>
        <p:sp>
          <p:nvSpPr>
            <p:cNvPr id="13" name="Rectangle: Rounded Corners 9">
              <a:extLst>
                <a:ext uri="{FF2B5EF4-FFF2-40B4-BE49-F238E27FC236}">
                  <a16:creationId xmlns:a16="http://schemas.microsoft.com/office/drawing/2014/main" id="{2E427DE9-1458-60BB-27D7-201B469C8717}"/>
                </a:ext>
              </a:extLst>
            </p:cNvPr>
            <p:cNvSpPr/>
            <p:nvPr userDrawn="1"/>
          </p:nvSpPr>
          <p:spPr>
            <a:xfrm>
              <a:off x="3485387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9">
              <a:extLst>
                <a:ext uri="{FF2B5EF4-FFF2-40B4-BE49-F238E27FC236}">
                  <a16:creationId xmlns:a16="http://schemas.microsoft.com/office/drawing/2014/main" id="{5DF1BFCB-E4A1-8CEF-0343-FB673AE59C4C}"/>
                </a:ext>
              </a:extLst>
            </p:cNvPr>
            <p:cNvSpPr/>
            <p:nvPr userDrawn="1"/>
          </p:nvSpPr>
          <p:spPr>
            <a:xfrm>
              <a:off x="3834758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9">
              <a:extLst>
                <a:ext uri="{FF2B5EF4-FFF2-40B4-BE49-F238E27FC236}">
                  <a16:creationId xmlns:a16="http://schemas.microsoft.com/office/drawing/2014/main" id="{6B37513A-7BF1-22E4-2A32-29002131EFE5}"/>
                </a:ext>
              </a:extLst>
            </p:cNvPr>
            <p:cNvSpPr/>
            <p:nvPr userDrawn="1"/>
          </p:nvSpPr>
          <p:spPr>
            <a:xfrm>
              <a:off x="418412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9">
              <a:extLst>
                <a:ext uri="{FF2B5EF4-FFF2-40B4-BE49-F238E27FC236}">
                  <a16:creationId xmlns:a16="http://schemas.microsoft.com/office/drawing/2014/main" id="{76D2D2EF-0230-5BD1-EAE6-0FD1CC2712EA}"/>
                </a:ext>
              </a:extLst>
            </p:cNvPr>
            <p:cNvSpPr/>
            <p:nvPr userDrawn="1"/>
          </p:nvSpPr>
          <p:spPr>
            <a:xfrm>
              <a:off x="453349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9">
              <a:extLst>
                <a:ext uri="{FF2B5EF4-FFF2-40B4-BE49-F238E27FC236}">
                  <a16:creationId xmlns:a16="http://schemas.microsoft.com/office/drawing/2014/main" id="{407FAB53-0AD1-E4BF-2383-FA9955CCBCFC}"/>
                </a:ext>
              </a:extLst>
            </p:cNvPr>
            <p:cNvSpPr/>
            <p:nvPr userDrawn="1"/>
          </p:nvSpPr>
          <p:spPr>
            <a:xfrm>
              <a:off x="4882870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9">
              <a:extLst>
                <a:ext uri="{FF2B5EF4-FFF2-40B4-BE49-F238E27FC236}">
                  <a16:creationId xmlns:a16="http://schemas.microsoft.com/office/drawing/2014/main" id="{A6419950-D3F1-37AD-91C5-96709D908737}"/>
                </a:ext>
              </a:extLst>
            </p:cNvPr>
            <p:cNvSpPr/>
            <p:nvPr userDrawn="1"/>
          </p:nvSpPr>
          <p:spPr>
            <a:xfrm>
              <a:off x="3485387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9">
              <a:extLst>
                <a:ext uri="{FF2B5EF4-FFF2-40B4-BE49-F238E27FC236}">
                  <a16:creationId xmlns:a16="http://schemas.microsoft.com/office/drawing/2014/main" id="{EB66C3B5-9DEF-500A-D932-EC7A7EE19ECE}"/>
                </a:ext>
              </a:extLst>
            </p:cNvPr>
            <p:cNvSpPr/>
            <p:nvPr userDrawn="1"/>
          </p:nvSpPr>
          <p:spPr>
            <a:xfrm>
              <a:off x="3834758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9">
              <a:extLst>
                <a:ext uri="{FF2B5EF4-FFF2-40B4-BE49-F238E27FC236}">
                  <a16:creationId xmlns:a16="http://schemas.microsoft.com/office/drawing/2014/main" id="{9DC31337-18BF-817E-5C3F-F360459B918E}"/>
                </a:ext>
              </a:extLst>
            </p:cNvPr>
            <p:cNvSpPr/>
            <p:nvPr userDrawn="1"/>
          </p:nvSpPr>
          <p:spPr>
            <a:xfrm>
              <a:off x="418412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9">
              <a:extLst>
                <a:ext uri="{FF2B5EF4-FFF2-40B4-BE49-F238E27FC236}">
                  <a16:creationId xmlns:a16="http://schemas.microsoft.com/office/drawing/2014/main" id="{3948458F-C634-6EC0-D249-08026373CB2C}"/>
                </a:ext>
              </a:extLst>
            </p:cNvPr>
            <p:cNvSpPr/>
            <p:nvPr userDrawn="1"/>
          </p:nvSpPr>
          <p:spPr>
            <a:xfrm>
              <a:off x="453349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9">
              <a:extLst>
                <a:ext uri="{FF2B5EF4-FFF2-40B4-BE49-F238E27FC236}">
                  <a16:creationId xmlns:a16="http://schemas.microsoft.com/office/drawing/2014/main" id="{FF5923EC-B7CD-6973-F377-13CAD1C6B48D}"/>
                </a:ext>
              </a:extLst>
            </p:cNvPr>
            <p:cNvSpPr/>
            <p:nvPr userDrawn="1"/>
          </p:nvSpPr>
          <p:spPr>
            <a:xfrm>
              <a:off x="4882870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9">
              <a:extLst>
                <a:ext uri="{FF2B5EF4-FFF2-40B4-BE49-F238E27FC236}">
                  <a16:creationId xmlns:a16="http://schemas.microsoft.com/office/drawing/2014/main" id="{49AFD0C4-8A6A-35EA-93D0-008C834FDB34}"/>
                </a:ext>
              </a:extLst>
            </p:cNvPr>
            <p:cNvSpPr/>
            <p:nvPr userDrawn="1"/>
          </p:nvSpPr>
          <p:spPr>
            <a:xfrm>
              <a:off x="3485387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9">
              <a:extLst>
                <a:ext uri="{FF2B5EF4-FFF2-40B4-BE49-F238E27FC236}">
                  <a16:creationId xmlns:a16="http://schemas.microsoft.com/office/drawing/2014/main" id="{75CE58DF-19DF-260E-AF9F-E7FADEA2FCF4}"/>
                </a:ext>
              </a:extLst>
            </p:cNvPr>
            <p:cNvSpPr/>
            <p:nvPr userDrawn="1"/>
          </p:nvSpPr>
          <p:spPr>
            <a:xfrm>
              <a:off x="3834758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9">
              <a:extLst>
                <a:ext uri="{FF2B5EF4-FFF2-40B4-BE49-F238E27FC236}">
                  <a16:creationId xmlns:a16="http://schemas.microsoft.com/office/drawing/2014/main" id="{18D48140-E023-FFF3-4883-825911786E40}"/>
                </a:ext>
              </a:extLst>
            </p:cNvPr>
            <p:cNvSpPr/>
            <p:nvPr userDrawn="1"/>
          </p:nvSpPr>
          <p:spPr>
            <a:xfrm>
              <a:off x="418412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9">
              <a:extLst>
                <a:ext uri="{FF2B5EF4-FFF2-40B4-BE49-F238E27FC236}">
                  <a16:creationId xmlns:a16="http://schemas.microsoft.com/office/drawing/2014/main" id="{5BC179DC-6EFA-FC41-A47C-9C2321BDB710}"/>
                </a:ext>
              </a:extLst>
            </p:cNvPr>
            <p:cNvSpPr/>
            <p:nvPr userDrawn="1"/>
          </p:nvSpPr>
          <p:spPr>
            <a:xfrm>
              <a:off x="453349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9">
              <a:extLst>
                <a:ext uri="{FF2B5EF4-FFF2-40B4-BE49-F238E27FC236}">
                  <a16:creationId xmlns:a16="http://schemas.microsoft.com/office/drawing/2014/main" id="{E26666E5-E6EA-0DF2-81B2-A199845FE392}"/>
                </a:ext>
              </a:extLst>
            </p:cNvPr>
            <p:cNvSpPr/>
            <p:nvPr userDrawn="1"/>
          </p:nvSpPr>
          <p:spPr>
            <a:xfrm>
              <a:off x="4882870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9">
              <a:extLst>
                <a:ext uri="{FF2B5EF4-FFF2-40B4-BE49-F238E27FC236}">
                  <a16:creationId xmlns:a16="http://schemas.microsoft.com/office/drawing/2014/main" id="{4D8E2B0E-1B84-506A-FDEC-04E6292DE11B}"/>
                </a:ext>
              </a:extLst>
            </p:cNvPr>
            <p:cNvSpPr/>
            <p:nvPr userDrawn="1"/>
          </p:nvSpPr>
          <p:spPr>
            <a:xfrm>
              <a:off x="3485387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9">
              <a:extLst>
                <a:ext uri="{FF2B5EF4-FFF2-40B4-BE49-F238E27FC236}">
                  <a16:creationId xmlns:a16="http://schemas.microsoft.com/office/drawing/2014/main" id="{8760AD9F-D5D0-4CC8-3174-B6647970ED87}"/>
                </a:ext>
              </a:extLst>
            </p:cNvPr>
            <p:cNvSpPr/>
            <p:nvPr userDrawn="1"/>
          </p:nvSpPr>
          <p:spPr>
            <a:xfrm>
              <a:off x="3834758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9">
              <a:extLst>
                <a:ext uri="{FF2B5EF4-FFF2-40B4-BE49-F238E27FC236}">
                  <a16:creationId xmlns:a16="http://schemas.microsoft.com/office/drawing/2014/main" id="{DB8ED1B1-1199-CE79-420D-60630A8FBAD7}"/>
                </a:ext>
              </a:extLst>
            </p:cNvPr>
            <p:cNvSpPr/>
            <p:nvPr userDrawn="1"/>
          </p:nvSpPr>
          <p:spPr>
            <a:xfrm>
              <a:off x="418412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: Rounded Corners 9">
              <a:extLst>
                <a:ext uri="{FF2B5EF4-FFF2-40B4-BE49-F238E27FC236}">
                  <a16:creationId xmlns:a16="http://schemas.microsoft.com/office/drawing/2014/main" id="{03177ED7-10BE-4926-6B6F-C57AF5505224}"/>
                </a:ext>
              </a:extLst>
            </p:cNvPr>
            <p:cNvSpPr/>
            <p:nvPr userDrawn="1"/>
          </p:nvSpPr>
          <p:spPr>
            <a:xfrm>
              <a:off x="453349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9">
              <a:extLst>
                <a:ext uri="{FF2B5EF4-FFF2-40B4-BE49-F238E27FC236}">
                  <a16:creationId xmlns:a16="http://schemas.microsoft.com/office/drawing/2014/main" id="{6113A7A0-92A7-10B3-8E86-1F7ED8714A00}"/>
                </a:ext>
              </a:extLst>
            </p:cNvPr>
            <p:cNvSpPr/>
            <p:nvPr userDrawn="1"/>
          </p:nvSpPr>
          <p:spPr>
            <a:xfrm>
              <a:off x="4882870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Freeform 15">
            <a:extLst>
              <a:ext uri="{FF2B5EF4-FFF2-40B4-BE49-F238E27FC236}">
                <a16:creationId xmlns:a16="http://schemas.microsoft.com/office/drawing/2014/main" id="{296C1B67-A7EE-6D91-AAC2-12E08E963198}"/>
              </a:ext>
            </a:extLst>
          </p:cNvPr>
          <p:cNvSpPr/>
          <p:nvPr/>
        </p:nvSpPr>
        <p:spPr>
          <a:xfrm>
            <a:off x="10100427" y="4545115"/>
            <a:ext cx="2673431" cy="2312885"/>
          </a:xfrm>
          <a:custGeom>
            <a:avLst/>
            <a:gdLst>
              <a:gd name="connsiteX0" fmla="*/ 5723683 w 5723684"/>
              <a:gd name="connsiteY0" fmla="*/ 2861803 h 4951774"/>
              <a:gd name="connsiteX1" fmla="*/ 5723684 w 5723684"/>
              <a:gd name="connsiteY1" fmla="*/ 2861842 h 4951774"/>
              <a:gd name="connsiteX2" fmla="*/ 5723683 w 5723684"/>
              <a:gd name="connsiteY2" fmla="*/ 2951847 h 4951774"/>
              <a:gd name="connsiteX3" fmla="*/ 2861842 w 5723684"/>
              <a:gd name="connsiteY3" fmla="*/ 0 h 4951774"/>
              <a:gd name="connsiteX4" fmla="*/ 4461925 w 5723684"/>
              <a:gd name="connsiteY4" fmla="*/ 488758 h 4951774"/>
              <a:gd name="connsiteX5" fmla="*/ 4518578 w 5723684"/>
              <a:gd name="connsiteY5" fmla="*/ 531122 h 4951774"/>
              <a:gd name="connsiteX6" fmla="*/ 4518578 w 5723684"/>
              <a:gd name="connsiteY6" fmla="*/ 4951774 h 4951774"/>
              <a:gd name="connsiteX7" fmla="*/ 816674 w 5723684"/>
              <a:gd name="connsiteY7" fmla="*/ 4951774 h 4951774"/>
              <a:gd name="connsiteX8" fmla="*/ 653506 w 5723684"/>
              <a:gd name="connsiteY8" fmla="*/ 4772244 h 4951774"/>
              <a:gd name="connsiteX9" fmla="*/ 0 w 5723684"/>
              <a:gd name="connsiteY9" fmla="*/ 2951846 h 4951774"/>
              <a:gd name="connsiteX10" fmla="*/ 0 w 5723684"/>
              <a:gd name="connsiteY10" fmla="*/ 2861842 h 4951774"/>
              <a:gd name="connsiteX11" fmla="*/ 2861842 w 5723684"/>
              <a:gd name="connsiteY11" fmla="*/ 0 h 495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23684" h="4951774">
                <a:moveTo>
                  <a:pt x="5723683" y="2861803"/>
                </a:moveTo>
                <a:lnTo>
                  <a:pt x="5723684" y="2861842"/>
                </a:lnTo>
                <a:cubicBezTo>
                  <a:pt x="5723684" y="2891844"/>
                  <a:pt x="5723683" y="2921845"/>
                  <a:pt x="5723683" y="2951847"/>
                </a:cubicBezTo>
                <a:close/>
                <a:moveTo>
                  <a:pt x="2861842" y="0"/>
                </a:moveTo>
                <a:cubicBezTo>
                  <a:pt x="3454549" y="0"/>
                  <a:pt x="4005172" y="180182"/>
                  <a:pt x="4461925" y="488758"/>
                </a:cubicBezTo>
                <a:lnTo>
                  <a:pt x="4518578" y="531122"/>
                </a:lnTo>
                <a:lnTo>
                  <a:pt x="4518578" y="4951774"/>
                </a:lnTo>
                <a:lnTo>
                  <a:pt x="816674" y="4951774"/>
                </a:lnTo>
                <a:lnTo>
                  <a:pt x="653506" y="4772244"/>
                </a:lnTo>
                <a:cubicBezTo>
                  <a:pt x="245247" y="4277549"/>
                  <a:pt x="0" y="3643338"/>
                  <a:pt x="0" y="2951846"/>
                </a:cubicBezTo>
                <a:lnTo>
                  <a:pt x="0" y="2861842"/>
                </a:lnTo>
                <a:cubicBezTo>
                  <a:pt x="0" y="1281290"/>
                  <a:pt x="1281290" y="0"/>
                  <a:pt x="2861842" y="0"/>
                </a:cubicBezTo>
                <a:close/>
              </a:path>
            </a:pathLst>
          </a:custGeom>
          <a:solidFill>
            <a:srgbClr val="FC1A70"/>
          </a:solidFill>
          <a:ln>
            <a:noFill/>
          </a:ln>
          <a:effectLst>
            <a:outerShdw blurRad="279400" dist="190500" dir="2700000" sx="97000" sy="97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0" name="Grafika 39">
            <a:extLst>
              <a:ext uri="{FF2B5EF4-FFF2-40B4-BE49-F238E27FC236}">
                <a16:creationId xmlns:a16="http://schemas.microsoft.com/office/drawing/2014/main" id="{FED9F847-70DF-4441-A946-68B992EEA9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7102" y="6176682"/>
            <a:ext cx="1556088" cy="587943"/>
          </a:xfrm>
          <a:prstGeom prst="rect">
            <a:avLst/>
          </a:prstGeom>
        </p:spPr>
      </p:pic>
      <p:sp>
        <p:nvSpPr>
          <p:cNvPr id="33" name="TextBox 3">
            <a:extLst>
              <a:ext uri="{FF2B5EF4-FFF2-40B4-BE49-F238E27FC236}">
                <a16:creationId xmlns:a16="http://schemas.microsoft.com/office/drawing/2014/main" id="{EE2CF77A-80DA-481E-990F-F65CC10BA4BC}"/>
              </a:ext>
            </a:extLst>
          </p:cNvPr>
          <p:cNvSpPr txBox="1"/>
          <p:nvPr/>
        </p:nvSpPr>
        <p:spPr>
          <a:xfrm>
            <a:off x="3228233" y="320181"/>
            <a:ext cx="4515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>
                <a:latin typeface="Poppins Medium" panose="00000600000000000000" pitchFamily="2" charset="0"/>
                <a:cs typeface="Poppins Medium" panose="00000600000000000000" pitchFamily="2" charset="0"/>
              </a:rPr>
              <a:t>GLOBE program</a:t>
            </a:r>
            <a:endParaRPr lang="en-US" sz="40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pic>
        <p:nvPicPr>
          <p:cNvPr id="39" name="Slika 38">
            <a:extLst>
              <a:ext uri="{FF2B5EF4-FFF2-40B4-BE49-F238E27FC236}">
                <a16:creationId xmlns:a16="http://schemas.microsoft.com/office/drawing/2014/main" id="{F96D9663-31DD-46E9-B734-7FFB4F06F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616" y="1015656"/>
            <a:ext cx="2240042" cy="29867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1" name="Slika 40">
            <a:extLst>
              <a:ext uri="{FF2B5EF4-FFF2-40B4-BE49-F238E27FC236}">
                <a16:creationId xmlns:a16="http://schemas.microsoft.com/office/drawing/2014/main" id="{A01EA5A3-8F00-4679-AEDA-7EAE66188D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64" t="2831" r="4611" b="8208"/>
          <a:stretch/>
        </p:blipFill>
        <p:spPr>
          <a:xfrm>
            <a:off x="6383610" y="1015657"/>
            <a:ext cx="4734826" cy="2998643"/>
          </a:xfrm>
          <a:prstGeom prst="rect">
            <a:avLst/>
          </a:prstGeom>
          <a:ln w="3175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Rezervirano mjesto sadržaja 4">
            <a:extLst>
              <a:ext uri="{FF2B5EF4-FFF2-40B4-BE49-F238E27FC236}">
                <a16:creationId xmlns:a16="http://schemas.microsoft.com/office/drawing/2014/main" id="{A37584F4-C05A-4069-964C-BE2DF39EE8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822" r="10454"/>
          <a:stretch/>
        </p:blipFill>
        <p:spPr>
          <a:xfrm>
            <a:off x="3080442" y="1015656"/>
            <a:ext cx="3015558" cy="2986723"/>
          </a:xfrm>
          <a:prstGeom prst="rect">
            <a:avLst/>
          </a:prstGeom>
        </p:spPr>
      </p:pic>
      <p:pic>
        <p:nvPicPr>
          <p:cNvPr id="43" name="Slika 5">
            <a:extLst>
              <a:ext uri="{FF2B5EF4-FFF2-40B4-BE49-F238E27FC236}">
                <a16:creationId xmlns:a16="http://schemas.microsoft.com/office/drawing/2014/main" id="{AC1C8E50-7C2B-49F7-A5E6-68865E3C707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4324" y="4346226"/>
            <a:ext cx="4050233" cy="2273947"/>
          </a:xfrm>
          <a:prstGeom prst="rect">
            <a:avLst/>
          </a:prstGeom>
          <a:ln w="28575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4" name="Content Placeholder 3">
            <a:extLst>
              <a:ext uri="{FF2B5EF4-FFF2-40B4-BE49-F238E27FC236}">
                <a16:creationId xmlns:a16="http://schemas.microsoft.com/office/drawing/2014/main" id="{5893535B-9B17-4F74-9A8D-851E73E6E087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06530" y="4317788"/>
            <a:ext cx="2673431" cy="2318654"/>
          </a:xfrm>
          <a:prstGeom prst="rect">
            <a:avLst/>
          </a:prstGeom>
          <a:ln w="38100">
            <a:noFill/>
            <a:miter lim="800000"/>
            <a:headEnd/>
            <a:tailEnd/>
          </a:ln>
        </p:spPr>
      </p:pic>
      <p:pic>
        <p:nvPicPr>
          <p:cNvPr id="45" name="Slika 7">
            <a:extLst>
              <a:ext uri="{FF2B5EF4-FFF2-40B4-BE49-F238E27FC236}">
                <a16:creationId xmlns:a16="http://schemas.microsoft.com/office/drawing/2014/main" id="{F040E288-AD5F-4C02-B579-BB697B229D5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208239" y="4292244"/>
            <a:ext cx="3856887" cy="2313673"/>
          </a:xfrm>
          <a:prstGeom prst="rect">
            <a:avLst/>
          </a:prstGeom>
          <a:ln w="28575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621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3A9D6FB-309B-57E1-405A-DD17542610A4}"/>
              </a:ext>
            </a:extLst>
          </p:cNvPr>
          <p:cNvGrpSpPr/>
          <p:nvPr/>
        </p:nvGrpSpPr>
        <p:grpSpPr>
          <a:xfrm rot="5400000">
            <a:off x="10938551" y="3890698"/>
            <a:ext cx="1106116" cy="746346"/>
            <a:chOff x="3485387" y="4929030"/>
            <a:chExt cx="1548432" cy="1044796"/>
          </a:xfrm>
          <a:solidFill>
            <a:schemeClr val="tx2"/>
          </a:solidFill>
        </p:grpSpPr>
        <p:sp>
          <p:nvSpPr>
            <p:cNvPr id="13" name="Rectangle: Rounded Corners 9">
              <a:extLst>
                <a:ext uri="{FF2B5EF4-FFF2-40B4-BE49-F238E27FC236}">
                  <a16:creationId xmlns:a16="http://schemas.microsoft.com/office/drawing/2014/main" id="{2E427DE9-1458-60BB-27D7-201B469C8717}"/>
                </a:ext>
              </a:extLst>
            </p:cNvPr>
            <p:cNvSpPr/>
            <p:nvPr userDrawn="1"/>
          </p:nvSpPr>
          <p:spPr>
            <a:xfrm>
              <a:off x="3485387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9">
              <a:extLst>
                <a:ext uri="{FF2B5EF4-FFF2-40B4-BE49-F238E27FC236}">
                  <a16:creationId xmlns:a16="http://schemas.microsoft.com/office/drawing/2014/main" id="{5DF1BFCB-E4A1-8CEF-0343-FB673AE59C4C}"/>
                </a:ext>
              </a:extLst>
            </p:cNvPr>
            <p:cNvSpPr/>
            <p:nvPr userDrawn="1"/>
          </p:nvSpPr>
          <p:spPr>
            <a:xfrm>
              <a:off x="3834758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9">
              <a:extLst>
                <a:ext uri="{FF2B5EF4-FFF2-40B4-BE49-F238E27FC236}">
                  <a16:creationId xmlns:a16="http://schemas.microsoft.com/office/drawing/2014/main" id="{6B37513A-7BF1-22E4-2A32-29002131EFE5}"/>
                </a:ext>
              </a:extLst>
            </p:cNvPr>
            <p:cNvSpPr/>
            <p:nvPr userDrawn="1"/>
          </p:nvSpPr>
          <p:spPr>
            <a:xfrm>
              <a:off x="418412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9">
              <a:extLst>
                <a:ext uri="{FF2B5EF4-FFF2-40B4-BE49-F238E27FC236}">
                  <a16:creationId xmlns:a16="http://schemas.microsoft.com/office/drawing/2014/main" id="{76D2D2EF-0230-5BD1-EAE6-0FD1CC2712EA}"/>
                </a:ext>
              </a:extLst>
            </p:cNvPr>
            <p:cNvSpPr/>
            <p:nvPr userDrawn="1"/>
          </p:nvSpPr>
          <p:spPr>
            <a:xfrm>
              <a:off x="453349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9">
              <a:extLst>
                <a:ext uri="{FF2B5EF4-FFF2-40B4-BE49-F238E27FC236}">
                  <a16:creationId xmlns:a16="http://schemas.microsoft.com/office/drawing/2014/main" id="{407FAB53-0AD1-E4BF-2383-FA9955CCBCFC}"/>
                </a:ext>
              </a:extLst>
            </p:cNvPr>
            <p:cNvSpPr/>
            <p:nvPr userDrawn="1"/>
          </p:nvSpPr>
          <p:spPr>
            <a:xfrm>
              <a:off x="4882870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9">
              <a:extLst>
                <a:ext uri="{FF2B5EF4-FFF2-40B4-BE49-F238E27FC236}">
                  <a16:creationId xmlns:a16="http://schemas.microsoft.com/office/drawing/2014/main" id="{A6419950-D3F1-37AD-91C5-96709D908737}"/>
                </a:ext>
              </a:extLst>
            </p:cNvPr>
            <p:cNvSpPr/>
            <p:nvPr userDrawn="1"/>
          </p:nvSpPr>
          <p:spPr>
            <a:xfrm>
              <a:off x="3485387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9">
              <a:extLst>
                <a:ext uri="{FF2B5EF4-FFF2-40B4-BE49-F238E27FC236}">
                  <a16:creationId xmlns:a16="http://schemas.microsoft.com/office/drawing/2014/main" id="{EB66C3B5-9DEF-500A-D932-EC7A7EE19ECE}"/>
                </a:ext>
              </a:extLst>
            </p:cNvPr>
            <p:cNvSpPr/>
            <p:nvPr userDrawn="1"/>
          </p:nvSpPr>
          <p:spPr>
            <a:xfrm>
              <a:off x="3834758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9">
              <a:extLst>
                <a:ext uri="{FF2B5EF4-FFF2-40B4-BE49-F238E27FC236}">
                  <a16:creationId xmlns:a16="http://schemas.microsoft.com/office/drawing/2014/main" id="{9DC31337-18BF-817E-5C3F-F360459B918E}"/>
                </a:ext>
              </a:extLst>
            </p:cNvPr>
            <p:cNvSpPr/>
            <p:nvPr userDrawn="1"/>
          </p:nvSpPr>
          <p:spPr>
            <a:xfrm>
              <a:off x="418412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9">
              <a:extLst>
                <a:ext uri="{FF2B5EF4-FFF2-40B4-BE49-F238E27FC236}">
                  <a16:creationId xmlns:a16="http://schemas.microsoft.com/office/drawing/2014/main" id="{3948458F-C634-6EC0-D249-08026373CB2C}"/>
                </a:ext>
              </a:extLst>
            </p:cNvPr>
            <p:cNvSpPr/>
            <p:nvPr userDrawn="1"/>
          </p:nvSpPr>
          <p:spPr>
            <a:xfrm>
              <a:off x="453349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9">
              <a:extLst>
                <a:ext uri="{FF2B5EF4-FFF2-40B4-BE49-F238E27FC236}">
                  <a16:creationId xmlns:a16="http://schemas.microsoft.com/office/drawing/2014/main" id="{FF5923EC-B7CD-6973-F377-13CAD1C6B48D}"/>
                </a:ext>
              </a:extLst>
            </p:cNvPr>
            <p:cNvSpPr/>
            <p:nvPr userDrawn="1"/>
          </p:nvSpPr>
          <p:spPr>
            <a:xfrm>
              <a:off x="4882870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9">
              <a:extLst>
                <a:ext uri="{FF2B5EF4-FFF2-40B4-BE49-F238E27FC236}">
                  <a16:creationId xmlns:a16="http://schemas.microsoft.com/office/drawing/2014/main" id="{49AFD0C4-8A6A-35EA-93D0-008C834FDB34}"/>
                </a:ext>
              </a:extLst>
            </p:cNvPr>
            <p:cNvSpPr/>
            <p:nvPr userDrawn="1"/>
          </p:nvSpPr>
          <p:spPr>
            <a:xfrm>
              <a:off x="3485387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9">
              <a:extLst>
                <a:ext uri="{FF2B5EF4-FFF2-40B4-BE49-F238E27FC236}">
                  <a16:creationId xmlns:a16="http://schemas.microsoft.com/office/drawing/2014/main" id="{75CE58DF-19DF-260E-AF9F-E7FADEA2FCF4}"/>
                </a:ext>
              </a:extLst>
            </p:cNvPr>
            <p:cNvSpPr/>
            <p:nvPr userDrawn="1"/>
          </p:nvSpPr>
          <p:spPr>
            <a:xfrm>
              <a:off x="3834758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9">
              <a:extLst>
                <a:ext uri="{FF2B5EF4-FFF2-40B4-BE49-F238E27FC236}">
                  <a16:creationId xmlns:a16="http://schemas.microsoft.com/office/drawing/2014/main" id="{18D48140-E023-FFF3-4883-825911786E40}"/>
                </a:ext>
              </a:extLst>
            </p:cNvPr>
            <p:cNvSpPr/>
            <p:nvPr userDrawn="1"/>
          </p:nvSpPr>
          <p:spPr>
            <a:xfrm>
              <a:off x="418412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9">
              <a:extLst>
                <a:ext uri="{FF2B5EF4-FFF2-40B4-BE49-F238E27FC236}">
                  <a16:creationId xmlns:a16="http://schemas.microsoft.com/office/drawing/2014/main" id="{5BC179DC-6EFA-FC41-A47C-9C2321BDB710}"/>
                </a:ext>
              </a:extLst>
            </p:cNvPr>
            <p:cNvSpPr/>
            <p:nvPr userDrawn="1"/>
          </p:nvSpPr>
          <p:spPr>
            <a:xfrm>
              <a:off x="453349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9">
              <a:extLst>
                <a:ext uri="{FF2B5EF4-FFF2-40B4-BE49-F238E27FC236}">
                  <a16:creationId xmlns:a16="http://schemas.microsoft.com/office/drawing/2014/main" id="{E26666E5-E6EA-0DF2-81B2-A199845FE392}"/>
                </a:ext>
              </a:extLst>
            </p:cNvPr>
            <p:cNvSpPr/>
            <p:nvPr userDrawn="1"/>
          </p:nvSpPr>
          <p:spPr>
            <a:xfrm>
              <a:off x="4882870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9">
              <a:extLst>
                <a:ext uri="{FF2B5EF4-FFF2-40B4-BE49-F238E27FC236}">
                  <a16:creationId xmlns:a16="http://schemas.microsoft.com/office/drawing/2014/main" id="{4D8E2B0E-1B84-506A-FDEC-04E6292DE11B}"/>
                </a:ext>
              </a:extLst>
            </p:cNvPr>
            <p:cNvSpPr/>
            <p:nvPr userDrawn="1"/>
          </p:nvSpPr>
          <p:spPr>
            <a:xfrm>
              <a:off x="3485387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9">
              <a:extLst>
                <a:ext uri="{FF2B5EF4-FFF2-40B4-BE49-F238E27FC236}">
                  <a16:creationId xmlns:a16="http://schemas.microsoft.com/office/drawing/2014/main" id="{8760AD9F-D5D0-4CC8-3174-B6647970ED87}"/>
                </a:ext>
              </a:extLst>
            </p:cNvPr>
            <p:cNvSpPr/>
            <p:nvPr userDrawn="1"/>
          </p:nvSpPr>
          <p:spPr>
            <a:xfrm>
              <a:off x="3834758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9">
              <a:extLst>
                <a:ext uri="{FF2B5EF4-FFF2-40B4-BE49-F238E27FC236}">
                  <a16:creationId xmlns:a16="http://schemas.microsoft.com/office/drawing/2014/main" id="{DB8ED1B1-1199-CE79-420D-60630A8FBAD7}"/>
                </a:ext>
              </a:extLst>
            </p:cNvPr>
            <p:cNvSpPr/>
            <p:nvPr userDrawn="1"/>
          </p:nvSpPr>
          <p:spPr>
            <a:xfrm>
              <a:off x="418412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: Rounded Corners 9">
              <a:extLst>
                <a:ext uri="{FF2B5EF4-FFF2-40B4-BE49-F238E27FC236}">
                  <a16:creationId xmlns:a16="http://schemas.microsoft.com/office/drawing/2014/main" id="{03177ED7-10BE-4926-6B6F-C57AF5505224}"/>
                </a:ext>
              </a:extLst>
            </p:cNvPr>
            <p:cNvSpPr/>
            <p:nvPr userDrawn="1"/>
          </p:nvSpPr>
          <p:spPr>
            <a:xfrm>
              <a:off x="453349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9">
              <a:extLst>
                <a:ext uri="{FF2B5EF4-FFF2-40B4-BE49-F238E27FC236}">
                  <a16:creationId xmlns:a16="http://schemas.microsoft.com/office/drawing/2014/main" id="{6113A7A0-92A7-10B3-8E86-1F7ED8714A00}"/>
                </a:ext>
              </a:extLst>
            </p:cNvPr>
            <p:cNvSpPr/>
            <p:nvPr userDrawn="1"/>
          </p:nvSpPr>
          <p:spPr>
            <a:xfrm>
              <a:off x="4882870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Freeform 15">
            <a:extLst>
              <a:ext uri="{FF2B5EF4-FFF2-40B4-BE49-F238E27FC236}">
                <a16:creationId xmlns:a16="http://schemas.microsoft.com/office/drawing/2014/main" id="{296C1B67-A7EE-6D91-AAC2-12E08E963198}"/>
              </a:ext>
            </a:extLst>
          </p:cNvPr>
          <p:cNvSpPr/>
          <p:nvPr/>
        </p:nvSpPr>
        <p:spPr>
          <a:xfrm>
            <a:off x="10100427" y="4545115"/>
            <a:ext cx="2673431" cy="2312885"/>
          </a:xfrm>
          <a:custGeom>
            <a:avLst/>
            <a:gdLst>
              <a:gd name="connsiteX0" fmla="*/ 5723683 w 5723684"/>
              <a:gd name="connsiteY0" fmla="*/ 2861803 h 4951774"/>
              <a:gd name="connsiteX1" fmla="*/ 5723684 w 5723684"/>
              <a:gd name="connsiteY1" fmla="*/ 2861842 h 4951774"/>
              <a:gd name="connsiteX2" fmla="*/ 5723683 w 5723684"/>
              <a:gd name="connsiteY2" fmla="*/ 2951847 h 4951774"/>
              <a:gd name="connsiteX3" fmla="*/ 2861842 w 5723684"/>
              <a:gd name="connsiteY3" fmla="*/ 0 h 4951774"/>
              <a:gd name="connsiteX4" fmla="*/ 4461925 w 5723684"/>
              <a:gd name="connsiteY4" fmla="*/ 488758 h 4951774"/>
              <a:gd name="connsiteX5" fmla="*/ 4518578 w 5723684"/>
              <a:gd name="connsiteY5" fmla="*/ 531122 h 4951774"/>
              <a:gd name="connsiteX6" fmla="*/ 4518578 w 5723684"/>
              <a:gd name="connsiteY6" fmla="*/ 4951774 h 4951774"/>
              <a:gd name="connsiteX7" fmla="*/ 816674 w 5723684"/>
              <a:gd name="connsiteY7" fmla="*/ 4951774 h 4951774"/>
              <a:gd name="connsiteX8" fmla="*/ 653506 w 5723684"/>
              <a:gd name="connsiteY8" fmla="*/ 4772244 h 4951774"/>
              <a:gd name="connsiteX9" fmla="*/ 0 w 5723684"/>
              <a:gd name="connsiteY9" fmla="*/ 2951846 h 4951774"/>
              <a:gd name="connsiteX10" fmla="*/ 0 w 5723684"/>
              <a:gd name="connsiteY10" fmla="*/ 2861842 h 4951774"/>
              <a:gd name="connsiteX11" fmla="*/ 2861842 w 5723684"/>
              <a:gd name="connsiteY11" fmla="*/ 0 h 495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23684" h="4951774">
                <a:moveTo>
                  <a:pt x="5723683" y="2861803"/>
                </a:moveTo>
                <a:lnTo>
                  <a:pt x="5723684" y="2861842"/>
                </a:lnTo>
                <a:cubicBezTo>
                  <a:pt x="5723684" y="2891844"/>
                  <a:pt x="5723683" y="2921845"/>
                  <a:pt x="5723683" y="2951847"/>
                </a:cubicBezTo>
                <a:close/>
                <a:moveTo>
                  <a:pt x="2861842" y="0"/>
                </a:moveTo>
                <a:cubicBezTo>
                  <a:pt x="3454549" y="0"/>
                  <a:pt x="4005172" y="180182"/>
                  <a:pt x="4461925" y="488758"/>
                </a:cubicBezTo>
                <a:lnTo>
                  <a:pt x="4518578" y="531122"/>
                </a:lnTo>
                <a:lnTo>
                  <a:pt x="4518578" y="4951774"/>
                </a:lnTo>
                <a:lnTo>
                  <a:pt x="816674" y="4951774"/>
                </a:lnTo>
                <a:lnTo>
                  <a:pt x="653506" y="4772244"/>
                </a:lnTo>
                <a:cubicBezTo>
                  <a:pt x="245247" y="4277549"/>
                  <a:pt x="0" y="3643338"/>
                  <a:pt x="0" y="2951846"/>
                </a:cubicBezTo>
                <a:lnTo>
                  <a:pt x="0" y="2861842"/>
                </a:lnTo>
                <a:cubicBezTo>
                  <a:pt x="0" y="1281290"/>
                  <a:pt x="1281290" y="0"/>
                  <a:pt x="2861842" y="0"/>
                </a:cubicBezTo>
                <a:close/>
              </a:path>
            </a:pathLst>
          </a:custGeom>
          <a:solidFill>
            <a:srgbClr val="FC1A70"/>
          </a:solidFill>
          <a:ln>
            <a:noFill/>
          </a:ln>
          <a:effectLst>
            <a:outerShdw blurRad="279400" dist="190500" dir="2700000" sx="97000" sy="97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0" name="Grafika 39">
            <a:extLst>
              <a:ext uri="{FF2B5EF4-FFF2-40B4-BE49-F238E27FC236}">
                <a16:creationId xmlns:a16="http://schemas.microsoft.com/office/drawing/2014/main" id="{FED9F847-70DF-4441-A946-68B992EEA9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7102" y="6176682"/>
            <a:ext cx="1556088" cy="587943"/>
          </a:xfrm>
          <a:prstGeom prst="rect">
            <a:avLst/>
          </a:prstGeom>
        </p:spPr>
      </p:pic>
      <p:sp>
        <p:nvSpPr>
          <p:cNvPr id="33" name="TextBox 3">
            <a:extLst>
              <a:ext uri="{FF2B5EF4-FFF2-40B4-BE49-F238E27FC236}">
                <a16:creationId xmlns:a16="http://schemas.microsoft.com/office/drawing/2014/main" id="{EE2CF77A-80DA-481E-990F-F65CC10BA4BC}"/>
              </a:ext>
            </a:extLst>
          </p:cNvPr>
          <p:cNvSpPr txBox="1"/>
          <p:nvPr/>
        </p:nvSpPr>
        <p:spPr>
          <a:xfrm>
            <a:off x="3228233" y="320181"/>
            <a:ext cx="4515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>
                <a:latin typeface="Poppins Medium" panose="00000600000000000000" pitchFamily="2" charset="0"/>
                <a:cs typeface="Poppins Medium" panose="00000600000000000000" pitchFamily="2" charset="0"/>
              </a:rPr>
              <a:t>GLOBE program</a:t>
            </a:r>
            <a:endParaRPr lang="en-US" sz="40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pic>
        <p:nvPicPr>
          <p:cNvPr id="36" name="Slika 35">
            <a:extLst>
              <a:ext uri="{FF2B5EF4-FFF2-40B4-BE49-F238E27FC236}">
                <a16:creationId xmlns:a16="http://schemas.microsoft.com/office/drawing/2014/main" id="{5E942E15-DD4F-49EA-961F-81B659664E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26" t="23724" r="42684" b="36064"/>
          <a:stretch/>
        </p:blipFill>
        <p:spPr>
          <a:xfrm>
            <a:off x="476101" y="1243267"/>
            <a:ext cx="4005229" cy="2218037"/>
          </a:xfrm>
          <a:prstGeom prst="rect">
            <a:avLst/>
          </a:prstGeom>
        </p:spPr>
      </p:pic>
      <p:pic>
        <p:nvPicPr>
          <p:cNvPr id="38" name="Slika 37">
            <a:extLst>
              <a:ext uri="{FF2B5EF4-FFF2-40B4-BE49-F238E27FC236}">
                <a16:creationId xmlns:a16="http://schemas.microsoft.com/office/drawing/2014/main" id="{41F5835D-E291-43EC-89D3-F82519321E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7975" y="1211872"/>
            <a:ext cx="3551606" cy="2185733"/>
          </a:xfrm>
          <a:prstGeom prst="rect">
            <a:avLst/>
          </a:prstGeom>
        </p:spPr>
      </p:pic>
      <p:pic>
        <p:nvPicPr>
          <p:cNvPr id="34" name="Slika 33">
            <a:extLst>
              <a:ext uri="{FF2B5EF4-FFF2-40B4-BE49-F238E27FC236}">
                <a16:creationId xmlns:a16="http://schemas.microsoft.com/office/drawing/2014/main" id="{B8EACF93-E227-4963-BD48-029F2448DB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02" y="3581410"/>
            <a:ext cx="4005229" cy="31404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BABACD5-B75C-43B5-853D-BC7A67CAC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538" y="890066"/>
            <a:ext cx="3867462" cy="516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pis fotografije nije dostupan.">
            <a:extLst>
              <a:ext uri="{FF2B5EF4-FFF2-40B4-BE49-F238E27FC236}">
                <a16:creationId xmlns:a16="http://schemas.microsoft.com/office/drawing/2014/main" id="{1E7BD22A-A2B1-4327-AE23-7403A1FE0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089" y="3570113"/>
            <a:ext cx="3470492" cy="314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70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3A9D6FB-309B-57E1-405A-DD17542610A4}"/>
              </a:ext>
            </a:extLst>
          </p:cNvPr>
          <p:cNvGrpSpPr/>
          <p:nvPr/>
        </p:nvGrpSpPr>
        <p:grpSpPr>
          <a:xfrm rot="5400000">
            <a:off x="10938551" y="3890698"/>
            <a:ext cx="1106116" cy="746346"/>
            <a:chOff x="3485387" y="4929030"/>
            <a:chExt cx="1548432" cy="1044796"/>
          </a:xfrm>
          <a:solidFill>
            <a:schemeClr val="tx2"/>
          </a:solidFill>
        </p:grpSpPr>
        <p:sp>
          <p:nvSpPr>
            <p:cNvPr id="13" name="Rectangle: Rounded Corners 9">
              <a:extLst>
                <a:ext uri="{FF2B5EF4-FFF2-40B4-BE49-F238E27FC236}">
                  <a16:creationId xmlns:a16="http://schemas.microsoft.com/office/drawing/2014/main" id="{2E427DE9-1458-60BB-27D7-201B469C8717}"/>
                </a:ext>
              </a:extLst>
            </p:cNvPr>
            <p:cNvSpPr/>
            <p:nvPr userDrawn="1"/>
          </p:nvSpPr>
          <p:spPr>
            <a:xfrm>
              <a:off x="3485387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9">
              <a:extLst>
                <a:ext uri="{FF2B5EF4-FFF2-40B4-BE49-F238E27FC236}">
                  <a16:creationId xmlns:a16="http://schemas.microsoft.com/office/drawing/2014/main" id="{5DF1BFCB-E4A1-8CEF-0343-FB673AE59C4C}"/>
                </a:ext>
              </a:extLst>
            </p:cNvPr>
            <p:cNvSpPr/>
            <p:nvPr userDrawn="1"/>
          </p:nvSpPr>
          <p:spPr>
            <a:xfrm>
              <a:off x="3834758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9">
              <a:extLst>
                <a:ext uri="{FF2B5EF4-FFF2-40B4-BE49-F238E27FC236}">
                  <a16:creationId xmlns:a16="http://schemas.microsoft.com/office/drawing/2014/main" id="{6B37513A-7BF1-22E4-2A32-29002131EFE5}"/>
                </a:ext>
              </a:extLst>
            </p:cNvPr>
            <p:cNvSpPr/>
            <p:nvPr userDrawn="1"/>
          </p:nvSpPr>
          <p:spPr>
            <a:xfrm>
              <a:off x="418412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9">
              <a:extLst>
                <a:ext uri="{FF2B5EF4-FFF2-40B4-BE49-F238E27FC236}">
                  <a16:creationId xmlns:a16="http://schemas.microsoft.com/office/drawing/2014/main" id="{76D2D2EF-0230-5BD1-EAE6-0FD1CC2712EA}"/>
                </a:ext>
              </a:extLst>
            </p:cNvPr>
            <p:cNvSpPr/>
            <p:nvPr userDrawn="1"/>
          </p:nvSpPr>
          <p:spPr>
            <a:xfrm>
              <a:off x="453349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9">
              <a:extLst>
                <a:ext uri="{FF2B5EF4-FFF2-40B4-BE49-F238E27FC236}">
                  <a16:creationId xmlns:a16="http://schemas.microsoft.com/office/drawing/2014/main" id="{407FAB53-0AD1-E4BF-2383-FA9955CCBCFC}"/>
                </a:ext>
              </a:extLst>
            </p:cNvPr>
            <p:cNvSpPr/>
            <p:nvPr userDrawn="1"/>
          </p:nvSpPr>
          <p:spPr>
            <a:xfrm>
              <a:off x="4882870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9">
              <a:extLst>
                <a:ext uri="{FF2B5EF4-FFF2-40B4-BE49-F238E27FC236}">
                  <a16:creationId xmlns:a16="http://schemas.microsoft.com/office/drawing/2014/main" id="{A6419950-D3F1-37AD-91C5-96709D908737}"/>
                </a:ext>
              </a:extLst>
            </p:cNvPr>
            <p:cNvSpPr/>
            <p:nvPr userDrawn="1"/>
          </p:nvSpPr>
          <p:spPr>
            <a:xfrm>
              <a:off x="3485387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9">
              <a:extLst>
                <a:ext uri="{FF2B5EF4-FFF2-40B4-BE49-F238E27FC236}">
                  <a16:creationId xmlns:a16="http://schemas.microsoft.com/office/drawing/2014/main" id="{EB66C3B5-9DEF-500A-D932-EC7A7EE19ECE}"/>
                </a:ext>
              </a:extLst>
            </p:cNvPr>
            <p:cNvSpPr/>
            <p:nvPr userDrawn="1"/>
          </p:nvSpPr>
          <p:spPr>
            <a:xfrm>
              <a:off x="3834758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9">
              <a:extLst>
                <a:ext uri="{FF2B5EF4-FFF2-40B4-BE49-F238E27FC236}">
                  <a16:creationId xmlns:a16="http://schemas.microsoft.com/office/drawing/2014/main" id="{9DC31337-18BF-817E-5C3F-F360459B918E}"/>
                </a:ext>
              </a:extLst>
            </p:cNvPr>
            <p:cNvSpPr/>
            <p:nvPr userDrawn="1"/>
          </p:nvSpPr>
          <p:spPr>
            <a:xfrm>
              <a:off x="418412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9">
              <a:extLst>
                <a:ext uri="{FF2B5EF4-FFF2-40B4-BE49-F238E27FC236}">
                  <a16:creationId xmlns:a16="http://schemas.microsoft.com/office/drawing/2014/main" id="{3948458F-C634-6EC0-D249-08026373CB2C}"/>
                </a:ext>
              </a:extLst>
            </p:cNvPr>
            <p:cNvSpPr/>
            <p:nvPr userDrawn="1"/>
          </p:nvSpPr>
          <p:spPr>
            <a:xfrm>
              <a:off x="453349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9">
              <a:extLst>
                <a:ext uri="{FF2B5EF4-FFF2-40B4-BE49-F238E27FC236}">
                  <a16:creationId xmlns:a16="http://schemas.microsoft.com/office/drawing/2014/main" id="{FF5923EC-B7CD-6973-F377-13CAD1C6B48D}"/>
                </a:ext>
              </a:extLst>
            </p:cNvPr>
            <p:cNvSpPr/>
            <p:nvPr userDrawn="1"/>
          </p:nvSpPr>
          <p:spPr>
            <a:xfrm>
              <a:off x="4882870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9">
              <a:extLst>
                <a:ext uri="{FF2B5EF4-FFF2-40B4-BE49-F238E27FC236}">
                  <a16:creationId xmlns:a16="http://schemas.microsoft.com/office/drawing/2014/main" id="{49AFD0C4-8A6A-35EA-93D0-008C834FDB34}"/>
                </a:ext>
              </a:extLst>
            </p:cNvPr>
            <p:cNvSpPr/>
            <p:nvPr userDrawn="1"/>
          </p:nvSpPr>
          <p:spPr>
            <a:xfrm>
              <a:off x="3485387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9">
              <a:extLst>
                <a:ext uri="{FF2B5EF4-FFF2-40B4-BE49-F238E27FC236}">
                  <a16:creationId xmlns:a16="http://schemas.microsoft.com/office/drawing/2014/main" id="{75CE58DF-19DF-260E-AF9F-E7FADEA2FCF4}"/>
                </a:ext>
              </a:extLst>
            </p:cNvPr>
            <p:cNvSpPr/>
            <p:nvPr userDrawn="1"/>
          </p:nvSpPr>
          <p:spPr>
            <a:xfrm>
              <a:off x="3834758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9">
              <a:extLst>
                <a:ext uri="{FF2B5EF4-FFF2-40B4-BE49-F238E27FC236}">
                  <a16:creationId xmlns:a16="http://schemas.microsoft.com/office/drawing/2014/main" id="{18D48140-E023-FFF3-4883-825911786E40}"/>
                </a:ext>
              </a:extLst>
            </p:cNvPr>
            <p:cNvSpPr/>
            <p:nvPr userDrawn="1"/>
          </p:nvSpPr>
          <p:spPr>
            <a:xfrm>
              <a:off x="418412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9">
              <a:extLst>
                <a:ext uri="{FF2B5EF4-FFF2-40B4-BE49-F238E27FC236}">
                  <a16:creationId xmlns:a16="http://schemas.microsoft.com/office/drawing/2014/main" id="{5BC179DC-6EFA-FC41-A47C-9C2321BDB710}"/>
                </a:ext>
              </a:extLst>
            </p:cNvPr>
            <p:cNvSpPr/>
            <p:nvPr userDrawn="1"/>
          </p:nvSpPr>
          <p:spPr>
            <a:xfrm>
              <a:off x="453349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9">
              <a:extLst>
                <a:ext uri="{FF2B5EF4-FFF2-40B4-BE49-F238E27FC236}">
                  <a16:creationId xmlns:a16="http://schemas.microsoft.com/office/drawing/2014/main" id="{E26666E5-E6EA-0DF2-81B2-A199845FE392}"/>
                </a:ext>
              </a:extLst>
            </p:cNvPr>
            <p:cNvSpPr/>
            <p:nvPr userDrawn="1"/>
          </p:nvSpPr>
          <p:spPr>
            <a:xfrm>
              <a:off x="4882870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9">
              <a:extLst>
                <a:ext uri="{FF2B5EF4-FFF2-40B4-BE49-F238E27FC236}">
                  <a16:creationId xmlns:a16="http://schemas.microsoft.com/office/drawing/2014/main" id="{4D8E2B0E-1B84-506A-FDEC-04E6292DE11B}"/>
                </a:ext>
              </a:extLst>
            </p:cNvPr>
            <p:cNvSpPr/>
            <p:nvPr userDrawn="1"/>
          </p:nvSpPr>
          <p:spPr>
            <a:xfrm>
              <a:off x="3485387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9">
              <a:extLst>
                <a:ext uri="{FF2B5EF4-FFF2-40B4-BE49-F238E27FC236}">
                  <a16:creationId xmlns:a16="http://schemas.microsoft.com/office/drawing/2014/main" id="{8760AD9F-D5D0-4CC8-3174-B6647970ED87}"/>
                </a:ext>
              </a:extLst>
            </p:cNvPr>
            <p:cNvSpPr/>
            <p:nvPr userDrawn="1"/>
          </p:nvSpPr>
          <p:spPr>
            <a:xfrm>
              <a:off x="3834758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9">
              <a:extLst>
                <a:ext uri="{FF2B5EF4-FFF2-40B4-BE49-F238E27FC236}">
                  <a16:creationId xmlns:a16="http://schemas.microsoft.com/office/drawing/2014/main" id="{DB8ED1B1-1199-CE79-420D-60630A8FBAD7}"/>
                </a:ext>
              </a:extLst>
            </p:cNvPr>
            <p:cNvSpPr/>
            <p:nvPr userDrawn="1"/>
          </p:nvSpPr>
          <p:spPr>
            <a:xfrm>
              <a:off x="418412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: Rounded Corners 9">
              <a:extLst>
                <a:ext uri="{FF2B5EF4-FFF2-40B4-BE49-F238E27FC236}">
                  <a16:creationId xmlns:a16="http://schemas.microsoft.com/office/drawing/2014/main" id="{03177ED7-10BE-4926-6B6F-C57AF5505224}"/>
                </a:ext>
              </a:extLst>
            </p:cNvPr>
            <p:cNvSpPr/>
            <p:nvPr userDrawn="1"/>
          </p:nvSpPr>
          <p:spPr>
            <a:xfrm>
              <a:off x="453349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9">
              <a:extLst>
                <a:ext uri="{FF2B5EF4-FFF2-40B4-BE49-F238E27FC236}">
                  <a16:creationId xmlns:a16="http://schemas.microsoft.com/office/drawing/2014/main" id="{6113A7A0-92A7-10B3-8E86-1F7ED8714A00}"/>
                </a:ext>
              </a:extLst>
            </p:cNvPr>
            <p:cNvSpPr/>
            <p:nvPr userDrawn="1"/>
          </p:nvSpPr>
          <p:spPr>
            <a:xfrm>
              <a:off x="4882870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Freeform 15">
            <a:extLst>
              <a:ext uri="{FF2B5EF4-FFF2-40B4-BE49-F238E27FC236}">
                <a16:creationId xmlns:a16="http://schemas.microsoft.com/office/drawing/2014/main" id="{296C1B67-A7EE-6D91-AAC2-12E08E963198}"/>
              </a:ext>
            </a:extLst>
          </p:cNvPr>
          <p:cNvSpPr/>
          <p:nvPr/>
        </p:nvSpPr>
        <p:spPr>
          <a:xfrm>
            <a:off x="10100427" y="4545115"/>
            <a:ext cx="2673431" cy="2312885"/>
          </a:xfrm>
          <a:custGeom>
            <a:avLst/>
            <a:gdLst>
              <a:gd name="connsiteX0" fmla="*/ 5723683 w 5723684"/>
              <a:gd name="connsiteY0" fmla="*/ 2861803 h 4951774"/>
              <a:gd name="connsiteX1" fmla="*/ 5723684 w 5723684"/>
              <a:gd name="connsiteY1" fmla="*/ 2861842 h 4951774"/>
              <a:gd name="connsiteX2" fmla="*/ 5723683 w 5723684"/>
              <a:gd name="connsiteY2" fmla="*/ 2951847 h 4951774"/>
              <a:gd name="connsiteX3" fmla="*/ 2861842 w 5723684"/>
              <a:gd name="connsiteY3" fmla="*/ 0 h 4951774"/>
              <a:gd name="connsiteX4" fmla="*/ 4461925 w 5723684"/>
              <a:gd name="connsiteY4" fmla="*/ 488758 h 4951774"/>
              <a:gd name="connsiteX5" fmla="*/ 4518578 w 5723684"/>
              <a:gd name="connsiteY5" fmla="*/ 531122 h 4951774"/>
              <a:gd name="connsiteX6" fmla="*/ 4518578 w 5723684"/>
              <a:gd name="connsiteY6" fmla="*/ 4951774 h 4951774"/>
              <a:gd name="connsiteX7" fmla="*/ 816674 w 5723684"/>
              <a:gd name="connsiteY7" fmla="*/ 4951774 h 4951774"/>
              <a:gd name="connsiteX8" fmla="*/ 653506 w 5723684"/>
              <a:gd name="connsiteY8" fmla="*/ 4772244 h 4951774"/>
              <a:gd name="connsiteX9" fmla="*/ 0 w 5723684"/>
              <a:gd name="connsiteY9" fmla="*/ 2951846 h 4951774"/>
              <a:gd name="connsiteX10" fmla="*/ 0 w 5723684"/>
              <a:gd name="connsiteY10" fmla="*/ 2861842 h 4951774"/>
              <a:gd name="connsiteX11" fmla="*/ 2861842 w 5723684"/>
              <a:gd name="connsiteY11" fmla="*/ 0 h 495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23684" h="4951774">
                <a:moveTo>
                  <a:pt x="5723683" y="2861803"/>
                </a:moveTo>
                <a:lnTo>
                  <a:pt x="5723684" y="2861842"/>
                </a:lnTo>
                <a:cubicBezTo>
                  <a:pt x="5723684" y="2891844"/>
                  <a:pt x="5723683" y="2921845"/>
                  <a:pt x="5723683" y="2951847"/>
                </a:cubicBezTo>
                <a:close/>
                <a:moveTo>
                  <a:pt x="2861842" y="0"/>
                </a:moveTo>
                <a:cubicBezTo>
                  <a:pt x="3454549" y="0"/>
                  <a:pt x="4005172" y="180182"/>
                  <a:pt x="4461925" y="488758"/>
                </a:cubicBezTo>
                <a:lnTo>
                  <a:pt x="4518578" y="531122"/>
                </a:lnTo>
                <a:lnTo>
                  <a:pt x="4518578" y="4951774"/>
                </a:lnTo>
                <a:lnTo>
                  <a:pt x="816674" y="4951774"/>
                </a:lnTo>
                <a:lnTo>
                  <a:pt x="653506" y="4772244"/>
                </a:lnTo>
                <a:cubicBezTo>
                  <a:pt x="245247" y="4277549"/>
                  <a:pt x="0" y="3643338"/>
                  <a:pt x="0" y="2951846"/>
                </a:cubicBezTo>
                <a:lnTo>
                  <a:pt x="0" y="2861842"/>
                </a:lnTo>
                <a:cubicBezTo>
                  <a:pt x="0" y="1281290"/>
                  <a:pt x="1281290" y="0"/>
                  <a:pt x="2861842" y="0"/>
                </a:cubicBezTo>
                <a:close/>
              </a:path>
            </a:pathLst>
          </a:custGeom>
          <a:solidFill>
            <a:srgbClr val="FC1A70"/>
          </a:solidFill>
          <a:ln>
            <a:noFill/>
          </a:ln>
          <a:effectLst>
            <a:outerShdw blurRad="279400" dist="190500" dir="2700000" sx="97000" sy="97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0" name="Grafika 39">
            <a:extLst>
              <a:ext uri="{FF2B5EF4-FFF2-40B4-BE49-F238E27FC236}">
                <a16:creationId xmlns:a16="http://schemas.microsoft.com/office/drawing/2014/main" id="{FED9F847-70DF-4441-A946-68B992EEA9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7102" y="6176682"/>
            <a:ext cx="1556088" cy="587943"/>
          </a:xfrm>
          <a:prstGeom prst="rect">
            <a:avLst/>
          </a:prstGeom>
        </p:spPr>
      </p:pic>
      <p:sp>
        <p:nvSpPr>
          <p:cNvPr id="33" name="TextBox 3">
            <a:extLst>
              <a:ext uri="{FF2B5EF4-FFF2-40B4-BE49-F238E27FC236}">
                <a16:creationId xmlns:a16="http://schemas.microsoft.com/office/drawing/2014/main" id="{EE2CF77A-80DA-481E-990F-F65CC10BA4BC}"/>
              </a:ext>
            </a:extLst>
          </p:cNvPr>
          <p:cNvSpPr txBox="1"/>
          <p:nvPr/>
        </p:nvSpPr>
        <p:spPr>
          <a:xfrm>
            <a:off x="3228233" y="320181"/>
            <a:ext cx="4515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>
                <a:latin typeface="Poppins Medium" panose="00000600000000000000" pitchFamily="2" charset="0"/>
                <a:cs typeface="Poppins Medium" panose="00000600000000000000" pitchFamily="2" charset="0"/>
              </a:rPr>
              <a:t>GLOBE program</a:t>
            </a:r>
            <a:endParaRPr lang="en-US" sz="40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pic>
        <p:nvPicPr>
          <p:cNvPr id="34" name="Slika 33">
            <a:extLst>
              <a:ext uri="{FF2B5EF4-FFF2-40B4-BE49-F238E27FC236}">
                <a16:creationId xmlns:a16="http://schemas.microsoft.com/office/drawing/2014/main" id="{4BF3F98E-6A57-40DE-B04B-A8893D078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842" y="1317033"/>
            <a:ext cx="3709948" cy="522078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16D38C6-FF72-4A89-BECD-A979CD637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208" y="1339564"/>
            <a:ext cx="3709948" cy="524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25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77B7A7-283B-6A55-BAF5-992BE390030D}"/>
              </a:ext>
            </a:extLst>
          </p:cNvPr>
          <p:cNvSpPr/>
          <p:nvPr/>
        </p:nvSpPr>
        <p:spPr>
          <a:xfrm>
            <a:off x="1333502" y="597431"/>
            <a:ext cx="4245300" cy="4243253"/>
          </a:xfrm>
          <a:prstGeom prst="roundRect">
            <a:avLst>
              <a:gd name="adj" fmla="val 50000"/>
            </a:avLst>
          </a:prstGeom>
          <a:solidFill>
            <a:srgbClr val="BE3455"/>
          </a:solidFill>
          <a:ln>
            <a:noFill/>
          </a:ln>
          <a:effectLst>
            <a:outerShdw blurRad="279400" dist="190500" dir="2700000" sx="97000" sy="97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9">
            <a:extLst>
              <a:ext uri="{FF2B5EF4-FFF2-40B4-BE49-F238E27FC236}">
                <a16:creationId xmlns:a16="http://schemas.microsoft.com/office/drawing/2014/main" id="{B322A6A0-6C0E-7F05-BB40-95724AC71919}"/>
              </a:ext>
            </a:extLst>
          </p:cNvPr>
          <p:cNvSpPr/>
          <p:nvPr/>
        </p:nvSpPr>
        <p:spPr>
          <a:xfrm rot="5400000" flipH="1">
            <a:off x="2091082" y="3376267"/>
            <a:ext cx="1396637" cy="5578802"/>
          </a:xfrm>
          <a:prstGeom prst="round1Rect">
            <a:avLst>
              <a:gd name="adj" fmla="val 31197"/>
            </a:avLst>
          </a:prstGeom>
          <a:solidFill>
            <a:srgbClr val="FC1A7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65E443C-F02C-A239-2470-BC43808EF413}"/>
              </a:ext>
            </a:extLst>
          </p:cNvPr>
          <p:cNvGrpSpPr/>
          <p:nvPr/>
        </p:nvGrpSpPr>
        <p:grpSpPr>
          <a:xfrm>
            <a:off x="5025744" y="5792495"/>
            <a:ext cx="1106116" cy="746346"/>
            <a:chOff x="3485387" y="4929030"/>
            <a:chExt cx="1548432" cy="1044796"/>
          </a:xfrm>
          <a:solidFill>
            <a:schemeClr val="tx2"/>
          </a:solidFill>
        </p:grpSpPr>
        <p:sp>
          <p:nvSpPr>
            <p:cNvPr id="11" name="Rectangle: Rounded Corners 9">
              <a:extLst>
                <a:ext uri="{FF2B5EF4-FFF2-40B4-BE49-F238E27FC236}">
                  <a16:creationId xmlns:a16="http://schemas.microsoft.com/office/drawing/2014/main" id="{139E7859-6CAB-BECA-9858-44E2666B3A0C}"/>
                </a:ext>
              </a:extLst>
            </p:cNvPr>
            <p:cNvSpPr/>
            <p:nvPr userDrawn="1"/>
          </p:nvSpPr>
          <p:spPr>
            <a:xfrm>
              <a:off x="3485387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9">
              <a:extLst>
                <a:ext uri="{FF2B5EF4-FFF2-40B4-BE49-F238E27FC236}">
                  <a16:creationId xmlns:a16="http://schemas.microsoft.com/office/drawing/2014/main" id="{6B7DA2D7-3F1D-D050-4E19-E576AEC7E374}"/>
                </a:ext>
              </a:extLst>
            </p:cNvPr>
            <p:cNvSpPr/>
            <p:nvPr userDrawn="1"/>
          </p:nvSpPr>
          <p:spPr>
            <a:xfrm>
              <a:off x="3834758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9">
              <a:extLst>
                <a:ext uri="{FF2B5EF4-FFF2-40B4-BE49-F238E27FC236}">
                  <a16:creationId xmlns:a16="http://schemas.microsoft.com/office/drawing/2014/main" id="{5DC55F86-404F-D429-B07F-28C3F34D787E}"/>
                </a:ext>
              </a:extLst>
            </p:cNvPr>
            <p:cNvSpPr/>
            <p:nvPr userDrawn="1"/>
          </p:nvSpPr>
          <p:spPr>
            <a:xfrm>
              <a:off x="418412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9">
              <a:extLst>
                <a:ext uri="{FF2B5EF4-FFF2-40B4-BE49-F238E27FC236}">
                  <a16:creationId xmlns:a16="http://schemas.microsoft.com/office/drawing/2014/main" id="{CB1A0D1C-26E5-89A8-D95C-28F3DE004DBC}"/>
                </a:ext>
              </a:extLst>
            </p:cNvPr>
            <p:cNvSpPr/>
            <p:nvPr userDrawn="1"/>
          </p:nvSpPr>
          <p:spPr>
            <a:xfrm>
              <a:off x="453349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9">
              <a:extLst>
                <a:ext uri="{FF2B5EF4-FFF2-40B4-BE49-F238E27FC236}">
                  <a16:creationId xmlns:a16="http://schemas.microsoft.com/office/drawing/2014/main" id="{75173A43-5FE6-3635-3E6B-411FA0ADB8E6}"/>
                </a:ext>
              </a:extLst>
            </p:cNvPr>
            <p:cNvSpPr/>
            <p:nvPr userDrawn="1"/>
          </p:nvSpPr>
          <p:spPr>
            <a:xfrm>
              <a:off x="4882870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9">
              <a:extLst>
                <a:ext uri="{FF2B5EF4-FFF2-40B4-BE49-F238E27FC236}">
                  <a16:creationId xmlns:a16="http://schemas.microsoft.com/office/drawing/2014/main" id="{DFE86637-3BFB-AFA4-FF66-99944823A196}"/>
                </a:ext>
              </a:extLst>
            </p:cNvPr>
            <p:cNvSpPr/>
            <p:nvPr userDrawn="1"/>
          </p:nvSpPr>
          <p:spPr>
            <a:xfrm>
              <a:off x="3485387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9">
              <a:extLst>
                <a:ext uri="{FF2B5EF4-FFF2-40B4-BE49-F238E27FC236}">
                  <a16:creationId xmlns:a16="http://schemas.microsoft.com/office/drawing/2014/main" id="{23E13D20-D3C4-F311-8CD2-860D5DDADF30}"/>
                </a:ext>
              </a:extLst>
            </p:cNvPr>
            <p:cNvSpPr/>
            <p:nvPr userDrawn="1"/>
          </p:nvSpPr>
          <p:spPr>
            <a:xfrm>
              <a:off x="3834758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9">
              <a:extLst>
                <a:ext uri="{FF2B5EF4-FFF2-40B4-BE49-F238E27FC236}">
                  <a16:creationId xmlns:a16="http://schemas.microsoft.com/office/drawing/2014/main" id="{B0507E4F-CE64-9401-9898-C142514EC28D}"/>
                </a:ext>
              </a:extLst>
            </p:cNvPr>
            <p:cNvSpPr/>
            <p:nvPr userDrawn="1"/>
          </p:nvSpPr>
          <p:spPr>
            <a:xfrm>
              <a:off x="418412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9">
              <a:extLst>
                <a:ext uri="{FF2B5EF4-FFF2-40B4-BE49-F238E27FC236}">
                  <a16:creationId xmlns:a16="http://schemas.microsoft.com/office/drawing/2014/main" id="{8778806F-DD93-4105-F462-0A02D63F7CD2}"/>
                </a:ext>
              </a:extLst>
            </p:cNvPr>
            <p:cNvSpPr/>
            <p:nvPr userDrawn="1"/>
          </p:nvSpPr>
          <p:spPr>
            <a:xfrm>
              <a:off x="453349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9">
              <a:extLst>
                <a:ext uri="{FF2B5EF4-FFF2-40B4-BE49-F238E27FC236}">
                  <a16:creationId xmlns:a16="http://schemas.microsoft.com/office/drawing/2014/main" id="{434B53E0-90E2-99AA-C7E1-7C14F82A84DB}"/>
                </a:ext>
              </a:extLst>
            </p:cNvPr>
            <p:cNvSpPr/>
            <p:nvPr userDrawn="1"/>
          </p:nvSpPr>
          <p:spPr>
            <a:xfrm>
              <a:off x="4882870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9">
              <a:extLst>
                <a:ext uri="{FF2B5EF4-FFF2-40B4-BE49-F238E27FC236}">
                  <a16:creationId xmlns:a16="http://schemas.microsoft.com/office/drawing/2014/main" id="{34EB78FA-379B-15BD-9339-CA3FA8D01F7E}"/>
                </a:ext>
              </a:extLst>
            </p:cNvPr>
            <p:cNvSpPr/>
            <p:nvPr userDrawn="1"/>
          </p:nvSpPr>
          <p:spPr>
            <a:xfrm>
              <a:off x="3485387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9">
              <a:extLst>
                <a:ext uri="{FF2B5EF4-FFF2-40B4-BE49-F238E27FC236}">
                  <a16:creationId xmlns:a16="http://schemas.microsoft.com/office/drawing/2014/main" id="{5F4E77FF-B000-E9DE-1DB9-8671DD99D148}"/>
                </a:ext>
              </a:extLst>
            </p:cNvPr>
            <p:cNvSpPr/>
            <p:nvPr userDrawn="1"/>
          </p:nvSpPr>
          <p:spPr>
            <a:xfrm>
              <a:off x="3834758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9">
              <a:extLst>
                <a:ext uri="{FF2B5EF4-FFF2-40B4-BE49-F238E27FC236}">
                  <a16:creationId xmlns:a16="http://schemas.microsoft.com/office/drawing/2014/main" id="{315DA95F-B5ED-DCC5-5F9E-011EB6E6D2B1}"/>
                </a:ext>
              </a:extLst>
            </p:cNvPr>
            <p:cNvSpPr/>
            <p:nvPr userDrawn="1"/>
          </p:nvSpPr>
          <p:spPr>
            <a:xfrm>
              <a:off x="418412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9">
              <a:extLst>
                <a:ext uri="{FF2B5EF4-FFF2-40B4-BE49-F238E27FC236}">
                  <a16:creationId xmlns:a16="http://schemas.microsoft.com/office/drawing/2014/main" id="{882154C7-6A51-78E4-FAA6-BC59CA7CE893}"/>
                </a:ext>
              </a:extLst>
            </p:cNvPr>
            <p:cNvSpPr/>
            <p:nvPr userDrawn="1"/>
          </p:nvSpPr>
          <p:spPr>
            <a:xfrm>
              <a:off x="453349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9">
              <a:extLst>
                <a:ext uri="{FF2B5EF4-FFF2-40B4-BE49-F238E27FC236}">
                  <a16:creationId xmlns:a16="http://schemas.microsoft.com/office/drawing/2014/main" id="{C4DE6C52-5D36-85DA-64C5-2C646A03EFAE}"/>
                </a:ext>
              </a:extLst>
            </p:cNvPr>
            <p:cNvSpPr/>
            <p:nvPr userDrawn="1"/>
          </p:nvSpPr>
          <p:spPr>
            <a:xfrm>
              <a:off x="4882870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9">
              <a:extLst>
                <a:ext uri="{FF2B5EF4-FFF2-40B4-BE49-F238E27FC236}">
                  <a16:creationId xmlns:a16="http://schemas.microsoft.com/office/drawing/2014/main" id="{D17AC6E8-D990-B808-BA93-E4DC859C6853}"/>
                </a:ext>
              </a:extLst>
            </p:cNvPr>
            <p:cNvSpPr/>
            <p:nvPr userDrawn="1"/>
          </p:nvSpPr>
          <p:spPr>
            <a:xfrm>
              <a:off x="3485387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9">
              <a:extLst>
                <a:ext uri="{FF2B5EF4-FFF2-40B4-BE49-F238E27FC236}">
                  <a16:creationId xmlns:a16="http://schemas.microsoft.com/office/drawing/2014/main" id="{CAF153EC-2682-375C-507D-B81A8CA65046}"/>
                </a:ext>
              </a:extLst>
            </p:cNvPr>
            <p:cNvSpPr/>
            <p:nvPr userDrawn="1"/>
          </p:nvSpPr>
          <p:spPr>
            <a:xfrm>
              <a:off x="3834758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9">
              <a:extLst>
                <a:ext uri="{FF2B5EF4-FFF2-40B4-BE49-F238E27FC236}">
                  <a16:creationId xmlns:a16="http://schemas.microsoft.com/office/drawing/2014/main" id="{BA45C0AF-1FC9-8E62-858A-6EC84DF9C19D}"/>
                </a:ext>
              </a:extLst>
            </p:cNvPr>
            <p:cNvSpPr/>
            <p:nvPr userDrawn="1"/>
          </p:nvSpPr>
          <p:spPr>
            <a:xfrm>
              <a:off x="418412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9">
              <a:extLst>
                <a:ext uri="{FF2B5EF4-FFF2-40B4-BE49-F238E27FC236}">
                  <a16:creationId xmlns:a16="http://schemas.microsoft.com/office/drawing/2014/main" id="{C6BEBDD6-827D-9B94-9DED-CFFCB7A4BD06}"/>
                </a:ext>
              </a:extLst>
            </p:cNvPr>
            <p:cNvSpPr/>
            <p:nvPr userDrawn="1"/>
          </p:nvSpPr>
          <p:spPr>
            <a:xfrm>
              <a:off x="453349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9">
              <a:extLst>
                <a:ext uri="{FF2B5EF4-FFF2-40B4-BE49-F238E27FC236}">
                  <a16:creationId xmlns:a16="http://schemas.microsoft.com/office/drawing/2014/main" id="{D255E94B-F2F2-675A-A887-2D252D347A40}"/>
                </a:ext>
              </a:extLst>
            </p:cNvPr>
            <p:cNvSpPr/>
            <p:nvPr userDrawn="1"/>
          </p:nvSpPr>
          <p:spPr>
            <a:xfrm>
              <a:off x="4882870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64DEB6C-4859-4ABC-B70A-C8B65F68668F}"/>
              </a:ext>
            </a:extLst>
          </p:cNvPr>
          <p:cNvSpPr txBox="1"/>
          <p:nvPr/>
        </p:nvSpPr>
        <p:spPr>
          <a:xfrm>
            <a:off x="6113589" y="932818"/>
            <a:ext cx="5530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>
                <a:latin typeface="Poppins Medium" panose="00000600000000000000" pitchFamily="2" charset="0"/>
                <a:cs typeface="Poppins Medium" panose="00000600000000000000" pitchFamily="2" charset="0"/>
              </a:rPr>
              <a:t>GLOBE i darovitost</a:t>
            </a:r>
            <a:endParaRPr lang="en-US" sz="40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FA6D5D-AA5B-4FD5-A148-298CEB5751E4}"/>
              </a:ext>
            </a:extLst>
          </p:cNvPr>
          <p:cNvSpPr/>
          <p:nvPr/>
        </p:nvSpPr>
        <p:spPr>
          <a:xfrm>
            <a:off x="6211245" y="1702259"/>
            <a:ext cx="5578803" cy="502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r-HR" sz="2400" dirty="0">
                <a:latin typeface="Poppins Medium" panose="00000600000000000000" pitchFamily="50" charset="0"/>
                <a:ea typeface="Open Sans" panose="020B0606030504020204" pitchFamily="34" charset="0"/>
                <a:cs typeface="Poppins Medium" panose="00000600000000000000" pitchFamily="50" charset="0"/>
              </a:rPr>
              <a:t>Istraživačko učenje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r-HR" sz="2400" dirty="0">
                <a:latin typeface="Poppins Medium" panose="00000600000000000000" pitchFamily="50" charset="0"/>
                <a:ea typeface="Open Sans" panose="020B0606030504020204" pitchFamily="34" charset="0"/>
                <a:cs typeface="Poppins Medium" panose="00000600000000000000" pitchFamily="50" charset="0"/>
              </a:rPr>
              <a:t>Problemski zadaci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r-HR" sz="2400" dirty="0">
                <a:latin typeface="Poppins Medium" panose="00000600000000000000" pitchFamily="50" charset="0"/>
                <a:ea typeface="Open Sans" panose="020B0606030504020204" pitchFamily="34" charset="0"/>
                <a:cs typeface="Poppins Medium" panose="00000600000000000000" pitchFamily="50" charset="0"/>
              </a:rPr>
              <a:t>Interdisciplinarnost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r-HR" sz="2400" dirty="0">
                <a:latin typeface="Poppins Medium" panose="00000600000000000000" pitchFamily="50" charset="0"/>
                <a:ea typeface="Open Sans" panose="020B0606030504020204" pitchFamily="34" charset="0"/>
                <a:cs typeface="Poppins Medium" panose="00000600000000000000" pitchFamily="50" charset="0"/>
              </a:rPr>
              <a:t>Održivi razvoj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r-HR" sz="2400" dirty="0">
                <a:latin typeface="Poppins Medium" panose="00000600000000000000" pitchFamily="50" charset="0"/>
                <a:ea typeface="Open Sans" panose="020B0606030504020204" pitchFamily="34" charset="0"/>
                <a:cs typeface="Poppins Medium" panose="00000600000000000000" pitchFamily="50" charset="0"/>
              </a:rPr>
              <a:t>IKT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r-HR" sz="2400" dirty="0">
                <a:latin typeface="Poppins Medium" panose="00000600000000000000" pitchFamily="50" charset="0"/>
                <a:ea typeface="Open Sans" panose="020B0606030504020204" pitchFamily="34" charset="0"/>
                <a:cs typeface="Poppins Medium" panose="00000600000000000000" pitchFamily="50" charset="0"/>
              </a:rPr>
              <a:t>Razvoj komunikacijskih vještina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r-HR" sz="2400" dirty="0">
                <a:latin typeface="Poppins Medium" panose="00000600000000000000" pitchFamily="50" charset="0"/>
                <a:ea typeface="Open Sans" panose="020B0606030504020204" pitchFamily="34" charset="0"/>
                <a:cs typeface="Poppins Medium" panose="00000600000000000000" pitchFamily="50" charset="0"/>
              </a:rPr>
              <a:t>Istraživački projekti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r-HR" sz="2400" dirty="0">
                <a:latin typeface="Poppins Medium" panose="00000600000000000000" pitchFamily="50" charset="0"/>
                <a:ea typeface="Open Sans" panose="020B0606030504020204" pitchFamily="34" charset="0"/>
                <a:cs typeface="Poppins Medium" panose="00000600000000000000" pitchFamily="50" charset="0"/>
              </a:rPr>
              <a:t>Natjecanje učenika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Poppins Medium" panose="00000600000000000000" pitchFamily="50" charset="0"/>
              <a:ea typeface="Open Sans" panose="020B0606030504020204" pitchFamily="34" charset="0"/>
              <a:cs typeface="Poppins Medium" panose="00000600000000000000" pitchFamily="50" charset="0"/>
            </a:endParaRPr>
          </a:p>
        </p:txBody>
      </p:sp>
      <p:pic>
        <p:nvPicPr>
          <p:cNvPr id="3" name="Rezervirano mjesto slike 2" descr="Slika na kojoj se prikazuje odijevanje, osoba, vanjski, Ljudsko lice&#10;&#10;Opis je automatski generiran">
            <a:extLst>
              <a:ext uri="{FF2B5EF4-FFF2-40B4-BE49-F238E27FC236}">
                <a16:creationId xmlns:a16="http://schemas.microsoft.com/office/drawing/2014/main" id="{F3730AEF-72AE-42FE-8607-2E39838A0F3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" r="4158"/>
          <a:stretch>
            <a:fillRect/>
          </a:stretch>
        </p:blipFill>
        <p:spPr/>
      </p:pic>
      <p:pic>
        <p:nvPicPr>
          <p:cNvPr id="33" name="Grafika 32">
            <a:extLst>
              <a:ext uri="{FF2B5EF4-FFF2-40B4-BE49-F238E27FC236}">
                <a16:creationId xmlns:a16="http://schemas.microsoft.com/office/drawing/2014/main" id="{12F50AB5-BAC3-4B04-B79D-2516F94A17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37102" y="6176682"/>
            <a:ext cx="1556088" cy="58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5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3A9D6FB-309B-57E1-405A-DD17542610A4}"/>
              </a:ext>
            </a:extLst>
          </p:cNvPr>
          <p:cNvGrpSpPr/>
          <p:nvPr/>
        </p:nvGrpSpPr>
        <p:grpSpPr>
          <a:xfrm rot="5400000">
            <a:off x="10938551" y="3890698"/>
            <a:ext cx="1106116" cy="746346"/>
            <a:chOff x="3485387" y="4929030"/>
            <a:chExt cx="1548432" cy="1044796"/>
          </a:xfrm>
          <a:solidFill>
            <a:schemeClr val="tx2"/>
          </a:solidFill>
        </p:grpSpPr>
        <p:sp>
          <p:nvSpPr>
            <p:cNvPr id="13" name="Rectangle: Rounded Corners 9">
              <a:extLst>
                <a:ext uri="{FF2B5EF4-FFF2-40B4-BE49-F238E27FC236}">
                  <a16:creationId xmlns:a16="http://schemas.microsoft.com/office/drawing/2014/main" id="{2E427DE9-1458-60BB-27D7-201B469C8717}"/>
                </a:ext>
              </a:extLst>
            </p:cNvPr>
            <p:cNvSpPr/>
            <p:nvPr userDrawn="1"/>
          </p:nvSpPr>
          <p:spPr>
            <a:xfrm>
              <a:off x="3485387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9">
              <a:extLst>
                <a:ext uri="{FF2B5EF4-FFF2-40B4-BE49-F238E27FC236}">
                  <a16:creationId xmlns:a16="http://schemas.microsoft.com/office/drawing/2014/main" id="{5DF1BFCB-E4A1-8CEF-0343-FB673AE59C4C}"/>
                </a:ext>
              </a:extLst>
            </p:cNvPr>
            <p:cNvSpPr/>
            <p:nvPr userDrawn="1"/>
          </p:nvSpPr>
          <p:spPr>
            <a:xfrm>
              <a:off x="3834758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9">
              <a:extLst>
                <a:ext uri="{FF2B5EF4-FFF2-40B4-BE49-F238E27FC236}">
                  <a16:creationId xmlns:a16="http://schemas.microsoft.com/office/drawing/2014/main" id="{6B37513A-7BF1-22E4-2A32-29002131EFE5}"/>
                </a:ext>
              </a:extLst>
            </p:cNvPr>
            <p:cNvSpPr/>
            <p:nvPr userDrawn="1"/>
          </p:nvSpPr>
          <p:spPr>
            <a:xfrm>
              <a:off x="418412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9">
              <a:extLst>
                <a:ext uri="{FF2B5EF4-FFF2-40B4-BE49-F238E27FC236}">
                  <a16:creationId xmlns:a16="http://schemas.microsoft.com/office/drawing/2014/main" id="{76D2D2EF-0230-5BD1-EAE6-0FD1CC2712EA}"/>
                </a:ext>
              </a:extLst>
            </p:cNvPr>
            <p:cNvSpPr/>
            <p:nvPr userDrawn="1"/>
          </p:nvSpPr>
          <p:spPr>
            <a:xfrm>
              <a:off x="453349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9">
              <a:extLst>
                <a:ext uri="{FF2B5EF4-FFF2-40B4-BE49-F238E27FC236}">
                  <a16:creationId xmlns:a16="http://schemas.microsoft.com/office/drawing/2014/main" id="{407FAB53-0AD1-E4BF-2383-FA9955CCBCFC}"/>
                </a:ext>
              </a:extLst>
            </p:cNvPr>
            <p:cNvSpPr/>
            <p:nvPr userDrawn="1"/>
          </p:nvSpPr>
          <p:spPr>
            <a:xfrm>
              <a:off x="4882870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9">
              <a:extLst>
                <a:ext uri="{FF2B5EF4-FFF2-40B4-BE49-F238E27FC236}">
                  <a16:creationId xmlns:a16="http://schemas.microsoft.com/office/drawing/2014/main" id="{A6419950-D3F1-37AD-91C5-96709D908737}"/>
                </a:ext>
              </a:extLst>
            </p:cNvPr>
            <p:cNvSpPr/>
            <p:nvPr userDrawn="1"/>
          </p:nvSpPr>
          <p:spPr>
            <a:xfrm>
              <a:off x="3485387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9">
              <a:extLst>
                <a:ext uri="{FF2B5EF4-FFF2-40B4-BE49-F238E27FC236}">
                  <a16:creationId xmlns:a16="http://schemas.microsoft.com/office/drawing/2014/main" id="{EB66C3B5-9DEF-500A-D932-EC7A7EE19ECE}"/>
                </a:ext>
              </a:extLst>
            </p:cNvPr>
            <p:cNvSpPr/>
            <p:nvPr userDrawn="1"/>
          </p:nvSpPr>
          <p:spPr>
            <a:xfrm>
              <a:off x="3834758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9">
              <a:extLst>
                <a:ext uri="{FF2B5EF4-FFF2-40B4-BE49-F238E27FC236}">
                  <a16:creationId xmlns:a16="http://schemas.microsoft.com/office/drawing/2014/main" id="{9DC31337-18BF-817E-5C3F-F360459B918E}"/>
                </a:ext>
              </a:extLst>
            </p:cNvPr>
            <p:cNvSpPr/>
            <p:nvPr userDrawn="1"/>
          </p:nvSpPr>
          <p:spPr>
            <a:xfrm>
              <a:off x="418412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9">
              <a:extLst>
                <a:ext uri="{FF2B5EF4-FFF2-40B4-BE49-F238E27FC236}">
                  <a16:creationId xmlns:a16="http://schemas.microsoft.com/office/drawing/2014/main" id="{3948458F-C634-6EC0-D249-08026373CB2C}"/>
                </a:ext>
              </a:extLst>
            </p:cNvPr>
            <p:cNvSpPr/>
            <p:nvPr userDrawn="1"/>
          </p:nvSpPr>
          <p:spPr>
            <a:xfrm>
              <a:off x="453349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9">
              <a:extLst>
                <a:ext uri="{FF2B5EF4-FFF2-40B4-BE49-F238E27FC236}">
                  <a16:creationId xmlns:a16="http://schemas.microsoft.com/office/drawing/2014/main" id="{FF5923EC-B7CD-6973-F377-13CAD1C6B48D}"/>
                </a:ext>
              </a:extLst>
            </p:cNvPr>
            <p:cNvSpPr/>
            <p:nvPr userDrawn="1"/>
          </p:nvSpPr>
          <p:spPr>
            <a:xfrm>
              <a:off x="4882870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9">
              <a:extLst>
                <a:ext uri="{FF2B5EF4-FFF2-40B4-BE49-F238E27FC236}">
                  <a16:creationId xmlns:a16="http://schemas.microsoft.com/office/drawing/2014/main" id="{49AFD0C4-8A6A-35EA-93D0-008C834FDB34}"/>
                </a:ext>
              </a:extLst>
            </p:cNvPr>
            <p:cNvSpPr/>
            <p:nvPr userDrawn="1"/>
          </p:nvSpPr>
          <p:spPr>
            <a:xfrm>
              <a:off x="3485387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9">
              <a:extLst>
                <a:ext uri="{FF2B5EF4-FFF2-40B4-BE49-F238E27FC236}">
                  <a16:creationId xmlns:a16="http://schemas.microsoft.com/office/drawing/2014/main" id="{75CE58DF-19DF-260E-AF9F-E7FADEA2FCF4}"/>
                </a:ext>
              </a:extLst>
            </p:cNvPr>
            <p:cNvSpPr/>
            <p:nvPr userDrawn="1"/>
          </p:nvSpPr>
          <p:spPr>
            <a:xfrm>
              <a:off x="3834758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9">
              <a:extLst>
                <a:ext uri="{FF2B5EF4-FFF2-40B4-BE49-F238E27FC236}">
                  <a16:creationId xmlns:a16="http://schemas.microsoft.com/office/drawing/2014/main" id="{18D48140-E023-FFF3-4883-825911786E40}"/>
                </a:ext>
              </a:extLst>
            </p:cNvPr>
            <p:cNvSpPr/>
            <p:nvPr userDrawn="1"/>
          </p:nvSpPr>
          <p:spPr>
            <a:xfrm>
              <a:off x="418412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9">
              <a:extLst>
                <a:ext uri="{FF2B5EF4-FFF2-40B4-BE49-F238E27FC236}">
                  <a16:creationId xmlns:a16="http://schemas.microsoft.com/office/drawing/2014/main" id="{5BC179DC-6EFA-FC41-A47C-9C2321BDB710}"/>
                </a:ext>
              </a:extLst>
            </p:cNvPr>
            <p:cNvSpPr/>
            <p:nvPr userDrawn="1"/>
          </p:nvSpPr>
          <p:spPr>
            <a:xfrm>
              <a:off x="453349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9">
              <a:extLst>
                <a:ext uri="{FF2B5EF4-FFF2-40B4-BE49-F238E27FC236}">
                  <a16:creationId xmlns:a16="http://schemas.microsoft.com/office/drawing/2014/main" id="{E26666E5-E6EA-0DF2-81B2-A199845FE392}"/>
                </a:ext>
              </a:extLst>
            </p:cNvPr>
            <p:cNvSpPr/>
            <p:nvPr userDrawn="1"/>
          </p:nvSpPr>
          <p:spPr>
            <a:xfrm>
              <a:off x="4882870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9">
              <a:extLst>
                <a:ext uri="{FF2B5EF4-FFF2-40B4-BE49-F238E27FC236}">
                  <a16:creationId xmlns:a16="http://schemas.microsoft.com/office/drawing/2014/main" id="{4D8E2B0E-1B84-506A-FDEC-04E6292DE11B}"/>
                </a:ext>
              </a:extLst>
            </p:cNvPr>
            <p:cNvSpPr/>
            <p:nvPr userDrawn="1"/>
          </p:nvSpPr>
          <p:spPr>
            <a:xfrm>
              <a:off x="3485387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9">
              <a:extLst>
                <a:ext uri="{FF2B5EF4-FFF2-40B4-BE49-F238E27FC236}">
                  <a16:creationId xmlns:a16="http://schemas.microsoft.com/office/drawing/2014/main" id="{8760AD9F-D5D0-4CC8-3174-B6647970ED87}"/>
                </a:ext>
              </a:extLst>
            </p:cNvPr>
            <p:cNvSpPr/>
            <p:nvPr userDrawn="1"/>
          </p:nvSpPr>
          <p:spPr>
            <a:xfrm>
              <a:off x="3834758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9">
              <a:extLst>
                <a:ext uri="{FF2B5EF4-FFF2-40B4-BE49-F238E27FC236}">
                  <a16:creationId xmlns:a16="http://schemas.microsoft.com/office/drawing/2014/main" id="{DB8ED1B1-1199-CE79-420D-60630A8FBAD7}"/>
                </a:ext>
              </a:extLst>
            </p:cNvPr>
            <p:cNvSpPr/>
            <p:nvPr userDrawn="1"/>
          </p:nvSpPr>
          <p:spPr>
            <a:xfrm>
              <a:off x="418412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: Rounded Corners 9">
              <a:extLst>
                <a:ext uri="{FF2B5EF4-FFF2-40B4-BE49-F238E27FC236}">
                  <a16:creationId xmlns:a16="http://schemas.microsoft.com/office/drawing/2014/main" id="{03177ED7-10BE-4926-6B6F-C57AF5505224}"/>
                </a:ext>
              </a:extLst>
            </p:cNvPr>
            <p:cNvSpPr/>
            <p:nvPr userDrawn="1"/>
          </p:nvSpPr>
          <p:spPr>
            <a:xfrm>
              <a:off x="453349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9">
              <a:extLst>
                <a:ext uri="{FF2B5EF4-FFF2-40B4-BE49-F238E27FC236}">
                  <a16:creationId xmlns:a16="http://schemas.microsoft.com/office/drawing/2014/main" id="{6113A7A0-92A7-10B3-8E86-1F7ED8714A00}"/>
                </a:ext>
              </a:extLst>
            </p:cNvPr>
            <p:cNvSpPr/>
            <p:nvPr userDrawn="1"/>
          </p:nvSpPr>
          <p:spPr>
            <a:xfrm>
              <a:off x="4882870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Freeform 15">
            <a:extLst>
              <a:ext uri="{FF2B5EF4-FFF2-40B4-BE49-F238E27FC236}">
                <a16:creationId xmlns:a16="http://schemas.microsoft.com/office/drawing/2014/main" id="{296C1B67-A7EE-6D91-AAC2-12E08E963198}"/>
              </a:ext>
            </a:extLst>
          </p:cNvPr>
          <p:cNvSpPr/>
          <p:nvPr/>
        </p:nvSpPr>
        <p:spPr>
          <a:xfrm>
            <a:off x="10100427" y="4545115"/>
            <a:ext cx="2673431" cy="2312885"/>
          </a:xfrm>
          <a:custGeom>
            <a:avLst/>
            <a:gdLst>
              <a:gd name="connsiteX0" fmla="*/ 5723683 w 5723684"/>
              <a:gd name="connsiteY0" fmla="*/ 2861803 h 4951774"/>
              <a:gd name="connsiteX1" fmla="*/ 5723684 w 5723684"/>
              <a:gd name="connsiteY1" fmla="*/ 2861842 h 4951774"/>
              <a:gd name="connsiteX2" fmla="*/ 5723683 w 5723684"/>
              <a:gd name="connsiteY2" fmla="*/ 2951847 h 4951774"/>
              <a:gd name="connsiteX3" fmla="*/ 2861842 w 5723684"/>
              <a:gd name="connsiteY3" fmla="*/ 0 h 4951774"/>
              <a:gd name="connsiteX4" fmla="*/ 4461925 w 5723684"/>
              <a:gd name="connsiteY4" fmla="*/ 488758 h 4951774"/>
              <a:gd name="connsiteX5" fmla="*/ 4518578 w 5723684"/>
              <a:gd name="connsiteY5" fmla="*/ 531122 h 4951774"/>
              <a:gd name="connsiteX6" fmla="*/ 4518578 w 5723684"/>
              <a:gd name="connsiteY6" fmla="*/ 4951774 h 4951774"/>
              <a:gd name="connsiteX7" fmla="*/ 816674 w 5723684"/>
              <a:gd name="connsiteY7" fmla="*/ 4951774 h 4951774"/>
              <a:gd name="connsiteX8" fmla="*/ 653506 w 5723684"/>
              <a:gd name="connsiteY8" fmla="*/ 4772244 h 4951774"/>
              <a:gd name="connsiteX9" fmla="*/ 0 w 5723684"/>
              <a:gd name="connsiteY9" fmla="*/ 2951846 h 4951774"/>
              <a:gd name="connsiteX10" fmla="*/ 0 w 5723684"/>
              <a:gd name="connsiteY10" fmla="*/ 2861842 h 4951774"/>
              <a:gd name="connsiteX11" fmla="*/ 2861842 w 5723684"/>
              <a:gd name="connsiteY11" fmla="*/ 0 h 495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23684" h="4951774">
                <a:moveTo>
                  <a:pt x="5723683" y="2861803"/>
                </a:moveTo>
                <a:lnTo>
                  <a:pt x="5723684" y="2861842"/>
                </a:lnTo>
                <a:cubicBezTo>
                  <a:pt x="5723684" y="2891844"/>
                  <a:pt x="5723683" y="2921845"/>
                  <a:pt x="5723683" y="2951847"/>
                </a:cubicBezTo>
                <a:close/>
                <a:moveTo>
                  <a:pt x="2861842" y="0"/>
                </a:moveTo>
                <a:cubicBezTo>
                  <a:pt x="3454549" y="0"/>
                  <a:pt x="4005172" y="180182"/>
                  <a:pt x="4461925" y="488758"/>
                </a:cubicBezTo>
                <a:lnTo>
                  <a:pt x="4518578" y="531122"/>
                </a:lnTo>
                <a:lnTo>
                  <a:pt x="4518578" y="4951774"/>
                </a:lnTo>
                <a:lnTo>
                  <a:pt x="816674" y="4951774"/>
                </a:lnTo>
                <a:lnTo>
                  <a:pt x="653506" y="4772244"/>
                </a:lnTo>
                <a:cubicBezTo>
                  <a:pt x="245247" y="4277549"/>
                  <a:pt x="0" y="3643338"/>
                  <a:pt x="0" y="2951846"/>
                </a:cubicBezTo>
                <a:lnTo>
                  <a:pt x="0" y="2861842"/>
                </a:lnTo>
                <a:cubicBezTo>
                  <a:pt x="0" y="1281290"/>
                  <a:pt x="1281290" y="0"/>
                  <a:pt x="2861842" y="0"/>
                </a:cubicBezTo>
                <a:close/>
              </a:path>
            </a:pathLst>
          </a:custGeom>
          <a:solidFill>
            <a:srgbClr val="FC1A70"/>
          </a:solidFill>
          <a:ln>
            <a:noFill/>
          </a:ln>
          <a:effectLst>
            <a:outerShdw blurRad="279400" dist="190500" dir="2700000" sx="97000" sy="97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5">
            <a:extLst>
              <a:ext uri="{FF2B5EF4-FFF2-40B4-BE49-F238E27FC236}">
                <a16:creationId xmlns:a16="http://schemas.microsoft.com/office/drawing/2014/main" id="{01E0EDF3-CAB5-4CB7-9D4B-8F68CD75699C}"/>
              </a:ext>
            </a:extLst>
          </p:cNvPr>
          <p:cNvSpPr/>
          <p:nvPr/>
        </p:nvSpPr>
        <p:spPr>
          <a:xfrm>
            <a:off x="754857" y="1010121"/>
            <a:ext cx="894377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2200" b="1" dirty="0">
                <a:latin typeface="Poppins" panose="00000500000000000000" pitchFamily="2" charset="0"/>
                <a:cs typeface="Poppins" panose="00000500000000000000" pitchFamily="2" charset="0"/>
              </a:rPr>
              <a:t>PRIMJERI ZADATAKA</a:t>
            </a:r>
            <a:endParaRPr lang="hr-HR" sz="2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0" name="Grafika 39">
            <a:extLst>
              <a:ext uri="{FF2B5EF4-FFF2-40B4-BE49-F238E27FC236}">
                <a16:creationId xmlns:a16="http://schemas.microsoft.com/office/drawing/2014/main" id="{FED9F847-70DF-4441-A946-68B992EEA9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7102" y="6176682"/>
            <a:ext cx="1556088" cy="587943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4D0DA227-5630-4B55-BE3D-8DF94A03E2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31"/>
          <a:stretch/>
        </p:blipFill>
        <p:spPr>
          <a:xfrm>
            <a:off x="3782252" y="2777082"/>
            <a:ext cx="3020436" cy="3909771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746F3658-10A9-466C-B748-16F7DB8A4F8B}"/>
              </a:ext>
            </a:extLst>
          </p:cNvPr>
          <p:cNvSpPr txBox="1"/>
          <p:nvPr/>
        </p:nvSpPr>
        <p:spPr>
          <a:xfrm>
            <a:off x="754857" y="1588957"/>
            <a:ext cx="10574508" cy="1148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r-HR" sz="2400" dirty="0">
                <a:latin typeface="Poppins" panose="00000500000000000000" pitchFamily="2" charset="0"/>
                <a:cs typeface="Poppins" panose="00000500000000000000" pitchFamily="2" charset="0"/>
              </a:rPr>
              <a:t>Z.1. Na biološkoj postaji trebate odrediti visinu stabla, a od opreme imate samo mjernu traku i olovku. Odredite visinu stabla.</a:t>
            </a:r>
          </a:p>
        </p:txBody>
      </p:sp>
    </p:spTree>
    <p:extLst>
      <p:ext uri="{BB962C8B-B14F-4D97-AF65-F5344CB8AC3E}">
        <p14:creationId xmlns:p14="http://schemas.microsoft.com/office/powerpoint/2010/main" val="133262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3A9D6FB-309B-57E1-405A-DD17542610A4}"/>
              </a:ext>
            </a:extLst>
          </p:cNvPr>
          <p:cNvGrpSpPr/>
          <p:nvPr/>
        </p:nvGrpSpPr>
        <p:grpSpPr>
          <a:xfrm rot="5400000">
            <a:off x="10938551" y="3890698"/>
            <a:ext cx="1106116" cy="746346"/>
            <a:chOff x="3485387" y="4929030"/>
            <a:chExt cx="1548432" cy="1044796"/>
          </a:xfrm>
          <a:solidFill>
            <a:schemeClr val="tx2"/>
          </a:solidFill>
        </p:grpSpPr>
        <p:sp>
          <p:nvSpPr>
            <p:cNvPr id="13" name="Rectangle: Rounded Corners 9">
              <a:extLst>
                <a:ext uri="{FF2B5EF4-FFF2-40B4-BE49-F238E27FC236}">
                  <a16:creationId xmlns:a16="http://schemas.microsoft.com/office/drawing/2014/main" id="{2E427DE9-1458-60BB-27D7-201B469C8717}"/>
                </a:ext>
              </a:extLst>
            </p:cNvPr>
            <p:cNvSpPr/>
            <p:nvPr userDrawn="1"/>
          </p:nvSpPr>
          <p:spPr>
            <a:xfrm>
              <a:off x="3485387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9">
              <a:extLst>
                <a:ext uri="{FF2B5EF4-FFF2-40B4-BE49-F238E27FC236}">
                  <a16:creationId xmlns:a16="http://schemas.microsoft.com/office/drawing/2014/main" id="{5DF1BFCB-E4A1-8CEF-0343-FB673AE59C4C}"/>
                </a:ext>
              </a:extLst>
            </p:cNvPr>
            <p:cNvSpPr/>
            <p:nvPr userDrawn="1"/>
          </p:nvSpPr>
          <p:spPr>
            <a:xfrm>
              <a:off x="3834758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9">
              <a:extLst>
                <a:ext uri="{FF2B5EF4-FFF2-40B4-BE49-F238E27FC236}">
                  <a16:creationId xmlns:a16="http://schemas.microsoft.com/office/drawing/2014/main" id="{6B37513A-7BF1-22E4-2A32-29002131EFE5}"/>
                </a:ext>
              </a:extLst>
            </p:cNvPr>
            <p:cNvSpPr/>
            <p:nvPr userDrawn="1"/>
          </p:nvSpPr>
          <p:spPr>
            <a:xfrm>
              <a:off x="418412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9">
              <a:extLst>
                <a:ext uri="{FF2B5EF4-FFF2-40B4-BE49-F238E27FC236}">
                  <a16:creationId xmlns:a16="http://schemas.microsoft.com/office/drawing/2014/main" id="{76D2D2EF-0230-5BD1-EAE6-0FD1CC2712EA}"/>
                </a:ext>
              </a:extLst>
            </p:cNvPr>
            <p:cNvSpPr/>
            <p:nvPr userDrawn="1"/>
          </p:nvSpPr>
          <p:spPr>
            <a:xfrm>
              <a:off x="453349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9">
              <a:extLst>
                <a:ext uri="{FF2B5EF4-FFF2-40B4-BE49-F238E27FC236}">
                  <a16:creationId xmlns:a16="http://schemas.microsoft.com/office/drawing/2014/main" id="{407FAB53-0AD1-E4BF-2383-FA9955CCBCFC}"/>
                </a:ext>
              </a:extLst>
            </p:cNvPr>
            <p:cNvSpPr/>
            <p:nvPr userDrawn="1"/>
          </p:nvSpPr>
          <p:spPr>
            <a:xfrm>
              <a:off x="4882870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9">
              <a:extLst>
                <a:ext uri="{FF2B5EF4-FFF2-40B4-BE49-F238E27FC236}">
                  <a16:creationId xmlns:a16="http://schemas.microsoft.com/office/drawing/2014/main" id="{A6419950-D3F1-37AD-91C5-96709D908737}"/>
                </a:ext>
              </a:extLst>
            </p:cNvPr>
            <p:cNvSpPr/>
            <p:nvPr userDrawn="1"/>
          </p:nvSpPr>
          <p:spPr>
            <a:xfrm>
              <a:off x="3485387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9">
              <a:extLst>
                <a:ext uri="{FF2B5EF4-FFF2-40B4-BE49-F238E27FC236}">
                  <a16:creationId xmlns:a16="http://schemas.microsoft.com/office/drawing/2014/main" id="{EB66C3B5-9DEF-500A-D932-EC7A7EE19ECE}"/>
                </a:ext>
              </a:extLst>
            </p:cNvPr>
            <p:cNvSpPr/>
            <p:nvPr userDrawn="1"/>
          </p:nvSpPr>
          <p:spPr>
            <a:xfrm>
              <a:off x="3834758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9">
              <a:extLst>
                <a:ext uri="{FF2B5EF4-FFF2-40B4-BE49-F238E27FC236}">
                  <a16:creationId xmlns:a16="http://schemas.microsoft.com/office/drawing/2014/main" id="{9DC31337-18BF-817E-5C3F-F360459B918E}"/>
                </a:ext>
              </a:extLst>
            </p:cNvPr>
            <p:cNvSpPr/>
            <p:nvPr userDrawn="1"/>
          </p:nvSpPr>
          <p:spPr>
            <a:xfrm>
              <a:off x="418412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9">
              <a:extLst>
                <a:ext uri="{FF2B5EF4-FFF2-40B4-BE49-F238E27FC236}">
                  <a16:creationId xmlns:a16="http://schemas.microsoft.com/office/drawing/2014/main" id="{3948458F-C634-6EC0-D249-08026373CB2C}"/>
                </a:ext>
              </a:extLst>
            </p:cNvPr>
            <p:cNvSpPr/>
            <p:nvPr userDrawn="1"/>
          </p:nvSpPr>
          <p:spPr>
            <a:xfrm>
              <a:off x="453349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9">
              <a:extLst>
                <a:ext uri="{FF2B5EF4-FFF2-40B4-BE49-F238E27FC236}">
                  <a16:creationId xmlns:a16="http://schemas.microsoft.com/office/drawing/2014/main" id="{FF5923EC-B7CD-6973-F377-13CAD1C6B48D}"/>
                </a:ext>
              </a:extLst>
            </p:cNvPr>
            <p:cNvSpPr/>
            <p:nvPr userDrawn="1"/>
          </p:nvSpPr>
          <p:spPr>
            <a:xfrm>
              <a:off x="4882870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9">
              <a:extLst>
                <a:ext uri="{FF2B5EF4-FFF2-40B4-BE49-F238E27FC236}">
                  <a16:creationId xmlns:a16="http://schemas.microsoft.com/office/drawing/2014/main" id="{49AFD0C4-8A6A-35EA-93D0-008C834FDB34}"/>
                </a:ext>
              </a:extLst>
            </p:cNvPr>
            <p:cNvSpPr/>
            <p:nvPr userDrawn="1"/>
          </p:nvSpPr>
          <p:spPr>
            <a:xfrm>
              <a:off x="3485387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9">
              <a:extLst>
                <a:ext uri="{FF2B5EF4-FFF2-40B4-BE49-F238E27FC236}">
                  <a16:creationId xmlns:a16="http://schemas.microsoft.com/office/drawing/2014/main" id="{75CE58DF-19DF-260E-AF9F-E7FADEA2FCF4}"/>
                </a:ext>
              </a:extLst>
            </p:cNvPr>
            <p:cNvSpPr/>
            <p:nvPr userDrawn="1"/>
          </p:nvSpPr>
          <p:spPr>
            <a:xfrm>
              <a:off x="3834758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9">
              <a:extLst>
                <a:ext uri="{FF2B5EF4-FFF2-40B4-BE49-F238E27FC236}">
                  <a16:creationId xmlns:a16="http://schemas.microsoft.com/office/drawing/2014/main" id="{18D48140-E023-FFF3-4883-825911786E40}"/>
                </a:ext>
              </a:extLst>
            </p:cNvPr>
            <p:cNvSpPr/>
            <p:nvPr userDrawn="1"/>
          </p:nvSpPr>
          <p:spPr>
            <a:xfrm>
              <a:off x="418412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9">
              <a:extLst>
                <a:ext uri="{FF2B5EF4-FFF2-40B4-BE49-F238E27FC236}">
                  <a16:creationId xmlns:a16="http://schemas.microsoft.com/office/drawing/2014/main" id="{5BC179DC-6EFA-FC41-A47C-9C2321BDB710}"/>
                </a:ext>
              </a:extLst>
            </p:cNvPr>
            <p:cNvSpPr/>
            <p:nvPr userDrawn="1"/>
          </p:nvSpPr>
          <p:spPr>
            <a:xfrm>
              <a:off x="453349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9">
              <a:extLst>
                <a:ext uri="{FF2B5EF4-FFF2-40B4-BE49-F238E27FC236}">
                  <a16:creationId xmlns:a16="http://schemas.microsoft.com/office/drawing/2014/main" id="{E26666E5-E6EA-0DF2-81B2-A199845FE392}"/>
                </a:ext>
              </a:extLst>
            </p:cNvPr>
            <p:cNvSpPr/>
            <p:nvPr userDrawn="1"/>
          </p:nvSpPr>
          <p:spPr>
            <a:xfrm>
              <a:off x="4882870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9">
              <a:extLst>
                <a:ext uri="{FF2B5EF4-FFF2-40B4-BE49-F238E27FC236}">
                  <a16:creationId xmlns:a16="http://schemas.microsoft.com/office/drawing/2014/main" id="{4D8E2B0E-1B84-506A-FDEC-04E6292DE11B}"/>
                </a:ext>
              </a:extLst>
            </p:cNvPr>
            <p:cNvSpPr/>
            <p:nvPr userDrawn="1"/>
          </p:nvSpPr>
          <p:spPr>
            <a:xfrm>
              <a:off x="3485387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9">
              <a:extLst>
                <a:ext uri="{FF2B5EF4-FFF2-40B4-BE49-F238E27FC236}">
                  <a16:creationId xmlns:a16="http://schemas.microsoft.com/office/drawing/2014/main" id="{8760AD9F-D5D0-4CC8-3174-B6647970ED87}"/>
                </a:ext>
              </a:extLst>
            </p:cNvPr>
            <p:cNvSpPr/>
            <p:nvPr userDrawn="1"/>
          </p:nvSpPr>
          <p:spPr>
            <a:xfrm>
              <a:off x="3834758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9">
              <a:extLst>
                <a:ext uri="{FF2B5EF4-FFF2-40B4-BE49-F238E27FC236}">
                  <a16:creationId xmlns:a16="http://schemas.microsoft.com/office/drawing/2014/main" id="{DB8ED1B1-1199-CE79-420D-60630A8FBAD7}"/>
                </a:ext>
              </a:extLst>
            </p:cNvPr>
            <p:cNvSpPr/>
            <p:nvPr userDrawn="1"/>
          </p:nvSpPr>
          <p:spPr>
            <a:xfrm>
              <a:off x="418412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: Rounded Corners 9">
              <a:extLst>
                <a:ext uri="{FF2B5EF4-FFF2-40B4-BE49-F238E27FC236}">
                  <a16:creationId xmlns:a16="http://schemas.microsoft.com/office/drawing/2014/main" id="{03177ED7-10BE-4926-6B6F-C57AF5505224}"/>
                </a:ext>
              </a:extLst>
            </p:cNvPr>
            <p:cNvSpPr/>
            <p:nvPr userDrawn="1"/>
          </p:nvSpPr>
          <p:spPr>
            <a:xfrm>
              <a:off x="453349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9">
              <a:extLst>
                <a:ext uri="{FF2B5EF4-FFF2-40B4-BE49-F238E27FC236}">
                  <a16:creationId xmlns:a16="http://schemas.microsoft.com/office/drawing/2014/main" id="{6113A7A0-92A7-10B3-8E86-1F7ED8714A00}"/>
                </a:ext>
              </a:extLst>
            </p:cNvPr>
            <p:cNvSpPr/>
            <p:nvPr userDrawn="1"/>
          </p:nvSpPr>
          <p:spPr>
            <a:xfrm>
              <a:off x="4882870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Freeform 15">
            <a:extLst>
              <a:ext uri="{FF2B5EF4-FFF2-40B4-BE49-F238E27FC236}">
                <a16:creationId xmlns:a16="http://schemas.microsoft.com/office/drawing/2014/main" id="{296C1B67-A7EE-6D91-AAC2-12E08E963198}"/>
              </a:ext>
            </a:extLst>
          </p:cNvPr>
          <p:cNvSpPr/>
          <p:nvPr/>
        </p:nvSpPr>
        <p:spPr>
          <a:xfrm>
            <a:off x="10100427" y="4545115"/>
            <a:ext cx="2673431" cy="2312885"/>
          </a:xfrm>
          <a:custGeom>
            <a:avLst/>
            <a:gdLst>
              <a:gd name="connsiteX0" fmla="*/ 5723683 w 5723684"/>
              <a:gd name="connsiteY0" fmla="*/ 2861803 h 4951774"/>
              <a:gd name="connsiteX1" fmla="*/ 5723684 w 5723684"/>
              <a:gd name="connsiteY1" fmla="*/ 2861842 h 4951774"/>
              <a:gd name="connsiteX2" fmla="*/ 5723683 w 5723684"/>
              <a:gd name="connsiteY2" fmla="*/ 2951847 h 4951774"/>
              <a:gd name="connsiteX3" fmla="*/ 2861842 w 5723684"/>
              <a:gd name="connsiteY3" fmla="*/ 0 h 4951774"/>
              <a:gd name="connsiteX4" fmla="*/ 4461925 w 5723684"/>
              <a:gd name="connsiteY4" fmla="*/ 488758 h 4951774"/>
              <a:gd name="connsiteX5" fmla="*/ 4518578 w 5723684"/>
              <a:gd name="connsiteY5" fmla="*/ 531122 h 4951774"/>
              <a:gd name="connsiteX6" fmla="*/ 4518578 w 5723684"/>
              <a:gd name="connsiteY6" fmla="*/ 4951774 h 4951774"/>
              <a:gd name="connsiteX7" fmla="*/ 816674 w 5723684"/>
              <a:gd name="connsiteY7" fmla="*/ 4951774 h 4951774"/>
              <a:gd name="connsiteX8" fmla="*/ 653506 w 5723684"/>
              <a:gd name="connsiteY8" fmla="*/ 4772244 h 4951774"/>
              <a:gd name="connsiteX9" fmla="*/ 0 w 5723684"/>
              <a:gd name="connsiteY9" fmla="*/ 2951846 h 4951774"/>
              <a:gd name="connsiteX10" fmla="*/ 0 w 5723684"/>
              <a:gd name="connsiteY10" fmla="*/ 2861842 h 4951774"/>
              <a:gd name="connsiteX11" fmla="*/ 2861842 w 5723684"/>
              <a:gd name="connsiteY11" fmla="*/ 0 h 495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23684" h="4951774">
                <a:moveTo>
                  <a:pt x="5723683" y="2861803"/>
                </a:moveTo>
                <a:lnTo>
                  <a:pt x="5723684" y="2861842"/>
                </a:lnTo>
                <a:cubicBezTo>
                  <a:pt x="5723684" y="2891844"/>
                  <a:pt x="5723683" y="2921845"/>
                  <a:pt x="5723683" y="2951847"/>
                </a:cubicBezTo>
                <a:close/>
                <a:moveTo>
                  <a:pt x="2861842" y="0"/>
                </a:moveTo>
                <a:cubicBezTo>
                  <a:pt x="3454549" y="0"/>
                  <a:pt x="4005172" y="180182"/>
                  <a:pt x="4461925" y="488758"/>
                </a:cubicBezTo>
                <a:lnTo>
                  <a:pt x="4518578" y="531122"/>
                </a:lnTo>
                <a:lnTo>
                  <a:pt x="4518578" y="4951774"/>
                </a:lnTo>
                <a:lnTo>
                  <a:pt x="816674" y="4951774"/>
                </a:lnTo>
                <a:lnTo>
                  <a:pt x="653506" y="4772244"/>
                </a:lnTo>
                <a:cubicBezTo>
                  <a:pt x="245247" y="4277549"/>
                  <a:pt x="0" y="3643338"/>
                  <a:pt x="0" y="2951846"/>
                </a:cubicBezTo>
                <a:lnTo>
                  <a:pt x="0" y="2861842"/>
                </a:lnTo>
                <a:cubicBezTo>
                  <a:pt x="0" y="1281290"/>
                  <a:pt x="1281290" y="0"/>
                  <a:pt x="2861842" y="0"/>
                </a:cubicBezTo>
                <a:close/>
              </a:path>
            </a:pathLst>
          </a:custGeom>
          <a:solidFill>
            <a:srgbClr val="FC1A70"/>
          </a:solidFill>
          <a:ln>
            <a:noFill/>
          </a:ln>
          <a:effectLst>
            <a:outerShdw blurRad="279400" dist="190500" dir="2700000" sx="97000" sy="97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5">
            <a:extLst>
              <a:ext uri="{FF2B5EF4-FFF2-40B4-BE49-F238E27FC236}">
                <a16:creationId xmlns:a16="http://schemas.microsoft.com/office/drawing/2014/main" id="{01E0EDF3-CAB5-4CB7-9D4B-8F68CD75699C}"/>
              </a:ext>
            </a:extLst>
          </p:cNvPr>
          <p:cNvSpPr/>
          <p:nvPr/>
        </p:nvSpPr>
        <p:spPr>
          <a:xfrm>
            <a:off x="754855" y="357433"/>
            <a:ext cx="89437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2400" b="1" dirty="0">
                <a:latin typeface="Poppins" panose="00000500000000000000" pitchFamily="2" charset="0"/>
                <a:cs typeface="Poppins" panose="00000500000000000000" pitchFamily="2" charset="0"/>
              </a:rPr>
              <a:t>PRIMJERI ZADATAKA</a:t>
            </a:r>
            <a:endParaRPr lang="hr-HR" sz="2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0" name="Grafika 39">
            <a:extLst>
              <a:ext uri="{FF2B5EF4-FFF2-40B4-BE49-F238E27FC236}">
                <a16:creationId xmlns:a16="http://schemas.microsoft.com/office/drawing/2014/main" id="{FED9F847-70DF-4441-A946-68B992EEA9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7102" y="6176682"/>
            <a:ext cx="1556088" cy="587943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746F3658-10A9-466C-B748-16F7DB8A4F8B}"/>
              </a:ext>
            </a:extLst>
          </p:cNvPr>
          <p:cNvSpPr txBox="1"/>
          <p:nvPr/>
        </p:nvSpPr>
        <p:spPr>
          <a:xfrm>
            <a:off x="754855" y="1052371"/>
            <a:ext cx="9345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400" dirty="0">
                <a:latin typeface="Poppins" panose="00000500000000000000" pitchFamily="2" charset="0"/>
                <a:cs typeface="Poppins" panose="00000500000000000000" pitchFamily="2" charset="0"/>
              </a:rPr>
              <a:t>Z.2. Što nedostaje grafičkom prikazu sa slike?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521524F-038D-4D60-AA7A-73EF78B87F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24" r="576"/>
          <a:stretch/>
        </p:blipFill>
        <p:spPr>
          <a:xfrm>
            <a:off x="1140278" y="2360530"/>
            <a:ext cx="8051073" cy="329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2033</TotalTime>
  <Words>1072</Words>
  <Application>Microsoft Office PowerPoint</Application>
  <PresentationFormat>Široki zaslon</PresentationFormat>
  <Paragraphs>254</Paragraphs>
  <Slides>27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9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27</vt:i4>
      </vt:variant>
    </vt:vector>
  </HeadingPairs>
  <TitlesOfParts>
    <vt:vector size="37" baseType="lpstr">
      <vt:lpstr>Arial</vt:lpstr>
      <vt:lpstr>Calibri</vt:lpstr>
      <vt:lpstr>Calibri Light</vt:lpstr>
      <vt:lpstr>Open Sans</vt:lpstr>
      <vt:lpstr>Poppins</vt:lpstr>
      <vt:lpstr>Poppins Medium</vt:lpstr>
      <vt:lpstr>Poppins SemiBold</vt:lpstr>
      <vt:lpstr>Times New Roman</vt:lpstr>
      <vt:lpstr>Wingdings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Tamara Banović</cp:lastModifiedBy>
  <cp:revision>51</cp:revision>
  <dcterms:created xsi:type="dcterms:W3CDTF">2023-03-01T13:37:22Z</dcterms:created>
  <dcterms:modified xsi:type="dcterms:W3CDTF">2023-10-27T09:40:28Z</dcterms:modified>
</cp:coreProperties>
</file>