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8" r:id="rId4"/>
    <p:sldId id="269" r:id="rId5"/>
    <p:sldId id="264" r:id="rId6"/>
    <p:sldId id="265" r:id="rId7"/>
    <p:sldId id="259" r:id="rId8"/>
    <p:sldId id="260" r:id="rId9"/>
    <p:sldId id="270" r:id="rId10"/>
    <p:sldId id="258" r:id="rId11"/>
    <p:sldId id="267" r:id="rId12"/>
    <p:sldId id="271" r:id="rId13"/>
    <p:sldId id="274" r:id="rId14"/>
    <p:sldId id="266" r:id="rId15"/>
    <p:sldId id="273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2" autoAdjust="0"/>
  </p:normalViewPr>
  <p:slideViewPr>
    <p:cSldViewPr>
      <p:cViewPr varScale="1">
        <p:scale>
          <a:sx n="68" d="100"/>
          <a:sy n="68" d="100"/>
        </p:scale>
        <p:origin x="73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28.6.2019.</a:t>
            </a:fld>
            <a:endParaRPr lang="hr-H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28.6.2019.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28.6.2019.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28.6.2019.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28.6.2019.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28.6.2019.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28.6.2019.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28.6.2019.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28.6.2019.</a:t>
            </a:fld>
            <a:endParaRPr lang="hr-H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28.6.2019.</a:t>
            </a:fld>
            <a:endParaRPr lang="hr-H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28.6.2019.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pPr/>
              <a:t>28.6.2019.</a:t>
            </a:fld>
            <a:endParaRPr lang="hr-H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UTJECAJ VLAŽNOSTI TLA NA KLIJANJE i rast GRAHA</a:t>
            </a:r>
            <a:br>
              <a:rPr lang="hr-HR" dirty="0"/>
            </a:b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OŠ Josip </a:t>
            </a:r>
            <a:r>
              <a:rPr lang="hr-HR" dirty="0" err="1"/>
              <a:t>Pupačić</a:t>
            </a:r>
            <a:r>
              <a:rPr lang="hr-HR" dirty="0"/>
              <a:t>, Omiš</a:t>
            </a:r>
          </a:p>
        </p:txBody>
      </p:sp>
    </p:spTree>
    <p:extLst>
      <p:ext uri="{BB962C8B-B14F-4D97-AF65-F5344CB8AC3E}">
        <p14:creationId xmlns:p14="http://schemas.microsoft.com/office/powerpoint/2010/main" val="3626658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cap="none" dirty="0"/>
              <a:t>Slika 5. i 6. Četrnaestog dana proklijala je jedna sjemenka graha zalijevana klasičnom metodom 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6" name="Picture 4" descr="C:\Users\Acer\Downloads\IMG-cc43a2f8250f07ca5b79304ff5b47a97-V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38" b="2764"/>
          <a:stretch>
            <a:fillRect/>
          </a:stretch>
        </p:blipFill>
        <p:spPr bwMode="auto">
          <a:xfrm>
            <a:off x="323528" y="1412776"/>
            <a:ext cx="2554883" cy="3888432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cer\Downloads\30710135_862337787301380_5777807898860060672_n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39"/>
          <a:stretch>
            <a:fillRect/>
          </a:stretch>
        </p:blipFill>
        <p:spPr bwMode="auto">
          <a:xfrm>
            <a:off x="3347864" y="1484784"/>
            <a:ext cx="2630289" cy="3964434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cer\Downloads\IMG-a139222aa4111053c74d9dc61347d700-V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" b="3327"/>
          <a:stretch>
            <a:fillRect/>
          </a:stretch>
        </p:blipFill>
        <p:spPr bwMode="auto">
          <a:xfrm>
            <a:off x="6300192" y="1484784"/>
            <a:ext cx="2539050" cy="3960440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129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755575" y="1412785"/>
          <a:ext cx="7920879" cy="39604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7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2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20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0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8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3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KLIJANJE I RAST BILJKE IZ SJEMENKE GRAHA PO</a:t>
                      </a:r>
                      <a:r>
                        <a:rPr lang="hr-HR" sz="1200" baseline="0" dirty="0">
                          <a:solidFill>
                            <a:schemeClr val="tx1"/>
                          </a:solidFill>
                          <a:effectLst/>
                        </a:rPr>
                        <a:t> DANIMA</a:t>
                      </a:r>
                      <a:endParaRPr lang="hr-H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   VLAGA</a:t>
                      </a:r>
                      <a:endParaRPr lang="hr-H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VISINA STABLJIKE</a:t>
                      </a:r>
                      <a:r>
                        <a:rPr lang="hr-HR" sz="12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(cm)</a:t>
                      </a:r>
                      <a:endParaRPr lang="hr-H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DUŽINA LISTOVA</a:t>
                      </a:r>
                      <a:r>
                        <a:rPr lang="hr-HR" sz="11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(cm )</a:t>
                      </a:r>
                      <a:endParaRPr lang="hr-H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>
                          <a:solidFill>
                            <a:schemeClr val="tx1"/>
                          </a:solidFill>
                          <a:effectLst/>
                        </a:rPr>
                        <a:t>1.dan - 03.04</a:t>
                      </a:r>
                      <a:endParaRPr lang="hr-H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151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>
                          <a:solidFill>
                            <a:schemeClr val="tx1"/>
                          </a:solidFill>
                          <a:effectLst/>
                        </a:rPr>
                        <a:t>2.dan - 04.04.</a:t>
                      </a:r>
                      <a:endParaRPr lang="hr-H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135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>
                          <a:solidFill>
                            <a:schemeClr val="tx1"/>
                          </a:solidFill>
                          <a:effectLst/>
                        </a:rPr>
                        <a:t>3.dan - 05.04</a:t>
                      </a:r>
                      <a:endParaRPr lang="hr-H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143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>
                          <a:solidFill>
                            <a:schemeClr val="tx1"/>
                          </a:solidFill>
                          <a:effectLst/>
                        </a:rPr>
                        <a:t>4.dan - 06.04</a:t>
                      </a:r>
                      <a:endParaRPr lang="hr-H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144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>
                          <a:solidFill>
                            <a:schemeClr val="tx1"/>
                          </a:solidFill>
                          <a:effectLst/>
                        </a:rPr>
                        <a:t>5.dan - 07.04.</a:t>
                      </a:r>
                      <a:endParaRPr lang="hr-H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146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>
                          <a:solidFill>
                            <a:schemeClr val="tx1"/>
                          </a:solidFill>
                          <a:effectLst/>
                        </a:rPr>
                        <a:t>6.dan - 08.04.</a:t>
                      </a:r>
                      <a:endParaRPr lang="hr-H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123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>
                          <a:solidFill>
                            <a:schemeClr val="tx1"/>
                          </a:solidFill>
                          <a:effectLst/>
                        </a:rPr>
                        <a:t>7.dan -  09.04.</a:t>
                      </a:r>
                      <a:r>
                        <a:rPr lang="hr-HR" sz="1200" b="0" baseline="0" dirty="0">
                          <a:solidFill>
                            <a:schemeClr val="tx1"/>
                          </a:solidFill>
                          <a:effectLst/>
                        </a:rPr>
                        <a:t>  PROKLIJALA</a:t>
                      </a:r>
                      <a:endParaRPr lang="hr-H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129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>
                          <a:solidFill>
                            <a:schemeClr val="tx1"/>
                          </a:solidFill>
                          <a:effectLst/>
                        </a:rPr>
                        <a:t>8.dan - 10.04.</a:t>
                      </a:r>
                      <a:endParaRPr lang="hr-H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130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1,9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pup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>
                          <a:solidFill>
                            <a:schemeClr val="tx1"/>
                          </a:solidFill>
                          <a:effectLst/>
                        </a:rPr>
                        <a:t>9.dan - 11.04 .</a:t>
                      </a:r>
                      <a:endParaRPr lang="hr-H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157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5.4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3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pup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>
                          <a:solidFill>
                            <a:schemeClr val="tx1"/>
                          </a:solidFill>
                          <a:effectLst/>
                        </a:rPr>
                        <a:t>10.dan - 12.04.</a:t>
                      </a:r>
                      <a:endParaRPr lang="hr-H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147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11,5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3,6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3,5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>
                          <a:solidFill>
                            <a:schemeClr val="tx1"/>
                          </a:solidFill>
                          <a:effectLst/>
                        </a:rPr>
                        <a:t>11.dan - 13.04.</a:t>
                      </a:r>
                      <a:endParaRPr lang="hr-H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238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14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5,3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5,2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>
                          <a:solidFill>
                            <a:schemeClr val="tx1"/>
                          </a:solidFill>
                          <a:effectLst/>
                        </a:rPr>
                        <a:t>12.dan</a:t>
                      </a:r>
                      <a:r>
                        <a:rPr lang="hr-HR" sz="1200" b="0" baseline="0" dirty="0">
                          <a:solidFill>
                            <a:schemeClr val="tx1"/>
                          </a:solidFill>
                          <a:effectLst/>
                        </a:rPr>
                        <a:t> - </a:t>
                      </a:r>
                      <a:r>
                        <a:rPr lang="hr-HR" sz="1200" b="0" dirty="0">
                          <a:solidFill>
                            <a:schemeClr val="tx1"/>
                          </a:solidFill>
                          <a:effectLst/>
                        </a:rPr>
                        <a:t>14.04.</a:t>
                      </a:r>
                      <a:endParaRPr lang="hr-H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subota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/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>
                          <a:solidFill>
                            <a:schemeClr val="tx1"/>
                          </a:solidFill>
                          <a:effectLst/>
                        </a:rPr>
                        <a:t>13.dan</a:t>
                      </a:r>
                      <a:r>
                        <a:rPr lang="hr-HR" sz="1200" b="0" baseline="0" dirty="0">
                          <a:solidFill>
                            <a:schemeClr val="tx1"/>
                          </a:solidFill>
                          <a:effectLst/>
                        </a:rPr>
                        <a:t> - 1</a:t>
                      </a:r>
                      <a:r>
                        <a:rPr lang="hr-HR" sz="1200" b="0" dirty="0">
                          <a:solidFill>
                            <a:schemeClr val="tx1"/>
                          </a:solidFill>
                          <a:effectLst/>
                        </a:rPr>
                        <a:t>5.04</a:t>
                      </a:r>
                      <a:endParaRPr lang="hr-H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nedjelja 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/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>
                          <a:solidFill>
                            <a:schemeClr val="tx1"/>
                          </a:solidFill>
                          <a:effectLst/>
                        </a:rPr>
                        <a:t>14.dan </a:t>
                      </a:r>
                      <a:r>
                        <a:rPr lang="hr-HR" sz="1200" b="0" baseline="0" dirty="0">
                          <a:solidFill>
                            <a:schemeClr val="tx1"/>
                          </a:solidFill>
                          <a:effectLst/>
                        </a:rPr>
                        <a:t>- 1</a:t>
                      </a:r>
                      <a:r>
                        <a:rPr lang="hr-HR" sz="1200" b="0" dirty="0">
                          <a:solidFill>
                            <a:schemeClr val="tx1"/>
                          </a:solidFill>
                          <a:effectLst/>
                        </a:rPr>
                        <a:t>6.04.</a:t>
                      </a:r>
                      <a:endParaRPr lang="hr-H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191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20,2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9,9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9,5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dirty="0">
                          <a:solidFill>
                            <a:schemeClr val="tx1"/>
                          </a:solidFill>
                          <a:effectLst/>
                        </a:rPr>
                        <a:t>15.dan - 17.04.</a:t>
                      </a:r>
                      <a:endParaRPr lang="hr-H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187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21,5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10,5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10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6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cap="none" dirty="0"/>
              <a:t>Tablica 1. Zabilježeni  podatci za biljku zalijevanu pomoću </a:t>
            </a:r>
            <a:r>
              <a:rPr lang="hr-HR" sz="2000" cap="none" dirty="0" err="1"/>
              <a:t>micro</a:t>
            </a:r>
            <a:r>
              <a:rPr lang="hr-HR" sz="2000" cap="none" dirty="0"/>
              <a:t>:bita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59632" y="5733256"/>
            <a:ext cx="7560840" cy="34686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25850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cap="none" dirty="0"/>
              <a:t>Tablica 2. Zabilježeni  podatci za biljku zalijevanu klasičnom metodom</a:t>
            </a:r>
            <a:endParaRPr lang="hr-HR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43607" y="1556791"/>
          <a:ext cx="6768753" cy="3958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6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>
                          <a:solidFill>
                            <a:schemeClr val="tx1"/>
                          </a:solidFill>
                          <a:effectLst/>
                        </a:rPr>
                        <a:t>KLIJANJE I RAST BILJKE IZ SJEMENKE GRAHA PO</a:t>
                      </a:r>
                      <a:r>
                        <a:rPr lang="hr-HR" sz="1200" baseline="0">
                          <a:solidFill>
                            <a:schemeClr val="tx1"/>
                          </a:solidFill>
                          <a:effectLst/>
                        </a:rPr>
                        <a:t> DANIMA</a:t>
                      </a:r>
                      <a:endParaRPr lang="hr-HR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VISINA STABLJIKE</a:t>
                      </a:r>
                      <a:r>
                        <a:rPr lang="hr-HR" sz="12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(cm)</a:t>
                      </a:r>
                      <a:endParaRPr lang="hr-H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DUŽINA LISTOVA</a:t>
                      </a:r>
                      <a:r>
                        <a:rPr lang="hr-HR" sz="1100" baseline="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(cm)</a:t>
                      </a:r>
                      <a:endParaRPr lang="hr-H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hr-H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6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</a:rPr>
                        <a:t>1.</a:t>
                      </a:r>
                      <a:r>
                        <a:rPr lang="hr-HR" sz="1200" baseline="0" dirty="0">
                          <a:effectLst/>
                        </a:rPr>
                        <a:t> d</a:t>
                      </a:r>
                      <a:r>
                        <a:rPr lang="hr-HR" sz="1200" dirty="0">
                          <a:effectLst/>
                        </a:rPr>
                        <a:t>an - 3.04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6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>
                          <a:effectLst/>
                        </a:rPr>
                        <a:t>14.dan - 16.04. PROKLIJALA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/>
                        <a:t>pup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674">
                <a:tc>
                  <a:txBody>
                    <a:bodyPr/>
                    <a:lstStyle/>
                    <a:p>
                      <a:r>
                        <a:rPr lang="hr-HR" sz="1200" dirty="0"/>
                        <a:t>15. dan – 17.04.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/>
                        <a:t>1,6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/>
                        <a:t>pup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674">
                <a:tc>
                  <a:txBody>
                    <a:bodyPr/>
                    <a:lstStyle/>
                    <a:p>
                      <a:r>
                        <a:rPr lang="hr-HR" sz="1200" dirty="0"/>
                        <a:t>16. dan – 18.04.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/>
                        <a:t>4,4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/>
                        <a:t>pup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674">
                <a:tc>
                  <a:txBody>
                    <a:bodyPr/>
                    <a:lstStyle/>
                    <a:p>
                      <a:r>
                        <a:rPr lang="hr-HR" sz="1200" dirty="0"/>
                        <a:t>17.</a:t>
                      </a:r>
                      <a:r>
                        <a:rPr lang="hr-HR" sz="1200" baseline="0" dirty="0"/>
                        <a:t> dan – 19.04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/>
                        <a:t>9,6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/>
                        <a:t>2,8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674">
                <a:tc>
                  <a:txBody>
                    <a:bodyPr/>
                    <a:lstStyle/>
                    <a:p>
                      <a:r>
                        <a:rPr lang="hr-HR" sz="1200" dirty="0"/>
                        <a:t>18. dan – 20.04.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/>
                        <a:t>3,5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674">
                <a:tc>
                  <a:txBody>
                    <a:bodyPr/>
                    <a:lstStyle/>
                    <a:p>
                      <a:r>
                        <a:rPr lang="hr-HR" sz="1200" dirty="0"/>
                        <a:t>21. dan – 23.04.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/>
                        <a:t>16,2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/>
                        <a:t>7,8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674">
                <a:tc>
                  <a:txBody>
                    <a:bodyPr/>
                    <a:lstStyle/>
                    <a:p>
                      <a:r>
                        <a:rPr lang="hr-HR" sz="1200" dirty="0"/>
                        <a:t>22.  dan – 24.04.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200" dirty="0"/>
                        <a:t>8,2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RASPRAVA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/>
          </a:bodyPr>
          <a:lstStyle/>
          <a:p>
            <a:r>
              <a:rPr lang="hr-HR" sz="2400" dirty="0"/>
              <a:t>Sjemenka kojoj je osigurano kontinuirano zalijevanje i stalna  vlažnost proklijala je 7. dana, dok je sjemenka zalijevanja klasičnom metodom, u prosjeku 0,5 dl svako dva dana, proklijala je 14. dana od početka pokus.</a:t>
            </a:r>
          </a:p>
          <a:p>
            <a:r>
              <a:rPr lang="hr-HR" sz="2400" dirty="0"/>
              <a:t>Brzina otvaranja lisnih pupova je manja u klasično zalijevanoj biljci, pup se otvorio 4. dana od klijanja, dok se u onoj zalijevanoj  </a:t>
            </a:r>
            <a:r>
              <a:rPr lang="hr-HR" sz="2400" dirty="0" err="1"/>
              <a:t>kontinurano</a:t>
            </a:r>
            <a:r>
              <a:rPr lang="hr-HR" sz="2400" dirty="0"/>
              <a:t> pojavio 2. dana od početka klijanja</a:t>
            </a:r>
          </a:p>
          <a:p>
            <a:r>
              <a:rPr lang="hr-HR" sz="2400" dirty="0"/>
              <a:t>Mjerenjem duljine lista i stabljike tijekom osam dana od početka klijanja, u tegli zalijevanoj pumpom programiranom </a:t>
            </a:r>
            <a:r>
              <a:rPr lang="hr-HR" sz="2400" dirty="0" err="1"/>
              <a:t>micro</a:t>
            </a:r>
            <a:r>
              <a:rPr lang="hr-HR" sz="2400" dirty="0"/>
              <a:t>:bitom uočava se puno veći rast (stabljika - 21,5 cm i list – 10,5 cm) u odnosu na klasično zalijevanu biljku (stabljika – 18 cm i list – 8,2 cm)</a:t>
            </a:r>
          </a:p>
          <a:p>
            <a:endParaRPr lang="hr-HR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ZAKLJUČAci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Stalna vlažnost tla utječe na bržu klijavost sjemenke graha</a:t>
            </a:r>
          </a:p>
          <a:p>
            <a:r>
              <a:rPr lang="hr-HR" dirty="0"/>
              <a:t>Uz stalnu vlažnost tla, stabljika i listovi biljke graha brže rastu.</a:t>
            </a:r>
          </a:p>
          <a:p>
            <a:r>
              <a:rPr lang="hr-HR" dirty="0"/>
              <a:t>Budući je u svakoj tegli proklijala samo po jedna od tri posađene sjemenke, zaključujemo  da su sjemenke stare, nezrele ili  bolesne.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72640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 RADU SU SUDJELOVALI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2856"/>
            <a:ext cx="8686800" cy="4725144"/>
          </a:xfrm>
        </p:spPr>
        <p:txBody>
          <a:bodyPr>
            <a:normAutofit/>
          </a:bodyPr>
          <a:lstStyle/>
          <a:p>
            <a:r>
              <a:rPr lang="hr-HR" sz="2800" dirty="0"/>
              <a:t>Mali prirodoslovci iz  3. razreda</a:t>
            </a:r>
          </a:p>
          <a:p>
            <a:r>
              <a:rPr lang="hr-HR" sz="2800" dirty="0"/>
              <a:t>Učenici 6. </a:t>
            </a:r>
            <a:r>
              <a:rPr lang="hr-HR" sz="2800"/>
              <a:t>razreda </a:t>
            </a:r>
            <a:endParaRPr lang="hr-HR" sz="2800" dirty="0"/>
          </a:p>
          <a:p>
            <a:r>
              <a:rPr lang="hr-HR" sz="2800" dirty="0"/>
              <a:t>Projekt </a:t>
            </a:r>
            <a:r>
              <a:rPr lang="hr-HR" sz="2800" dirty="0" err="1"/>
              <a:t>osmisila</a:t>
            </a:r>
            <a:r>
              <a:rPr lang="hr-HR" sz="2800" dirty="0"/>
              <a:t>: Tamara Banović</a:t>
            </a:r>
          </a:p>
          <a:p>
            <a:r>
              <a:rPr lang="hr-HR" sz="2800" dirty="0"/>
              <a:t>Mentori: Simona Jurjević,  Branko </a:t>
            </a:r>
            <a:r>
              <a:rPr lang="hr-HR" sz="2800" dirty="0" err="1"/>
              <a:t>Ćatipović</a:t>
            </a:r>
            <a:r>
              <a:rPr lang="hr-HR" sz="2800" dirty="0"/>
              <a:t>, Tamara Banović i Ivana Zemunik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CILJEVI :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učiti o pravilnim postupcima prikupljanja podataka i opažanja u prirodi</a:t>
            </a:r>
          </a:p>
          <a:p>
            <a:r>
              <a:rPr lang="hr-HR" dirty="0"/>
              <a:t>poučiti učenike postupcima unosa podataka i analizi rezultata</a:t>
            </a:r>
          </a:p>
          <a:p>
            <a:r>
              <a:rPr lang="hr-HR" dirty="0"/>
              <a:t>razvijati problemski pristup i poticati diskusiju</a:t>
            </a:r>
          </a:p>
          <a:p>
            <a:r>
              <a:rPr lang="hr-HR" dirty="0"/>
              <a:t>razvijati timski rad i suradničko učenje</a:t>
            </a:r>
          </a:p>
          <a:p>
            <a:r>
              <a:rPr lang="hr-HR" dirty="0"/>
              <a:t> primjenjivati IKT u nastavi</a:t>
            </a:r>
          </a:p>
          <a:p>
            <a:r>
              <a:rPr lang="hr-HR" dirty="0"/>
              <a:t> njegovati interdisciplinarni pristup u radu te suradnju učenika razredne i predmetne nastave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81513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ISTRAŽIVAČKA PITANJA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60848"/>
            <a:ext cx="8686800" cy="4019277"/>
          </a:xfrm>
        </p:spPr>
        <p:txBody>
          <a:bodyPr/>
          <a:lstStyle/>
          <a:p>
            <a:r>
              <a:rPr lang="hr-HR" dirty="0"/>
              <a:t>Kako vlažnost tla utječe na početak klijanja sjemenke graha?</a:t>
            </a:r>
          </a:p>
          <a:p>
            <a:r>
              <a:rPr lang="hr-HR" dirty="0"/>
              <a:t> Utječe li vlažnost tla na brzinu rasta stabljike i lista kod graha?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hipoteze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8840"/>
            <a:ext cx="8686800" cy="4091285"/>
          </a:xfrm>
        </p:spPr>
        <p:txBody>
          <a:bodyPr/>
          <a:lstStyle/>
          <a:p>
            <a:r>
              <a:rPr lang="hr-HR" dirty="0"/>
              <a:t>Brzina klijanja sjemenki nije ovisna o stalnoj vlažnosti tla</a:t>
            </a:r>
          </a:p>
          <a:p>
            <a:r>
              <a:rPr lang="hr-HR" dirty="0"/>
              <a:t>Brzina rasta stabljike i listova nije ovisna o stalnoj vlažnosti tla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POSTUPAK RADA: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Za potrebe istraživačkog rada koristila se biljna vrsta </a:t>
            </a:r>
            <a:r>
              <a:rPr lang="hr-HR" i="1" dirty="0" err="1"/>
              <a:t>Phaseolus</a:t>
            </a:r>
            <a:r>
              <a:rPr lang="hr-HR" i="1" dirty="0"/>
              <a:t> </a:t>
            </a:r>
            <a:r>
              <a:rPr lang="hr-HR" i="1" dirty="0" err="1"/>
              <a:t>vulgaris</a:t>
            </a:r>
            <a:r>
              <a:rPr lang="hr-HR" i="1" dirty="0"/>
              <a:t> </a:t>
            </a:r>
            <a:r>
              <a:rPr lang="hr-HR" dirty="0"/>
              <a:t>– vrtni grah </a:t>
            </a:r>
          </a:p>
          <a:p>
            <a:r>
              <a:rPr lang="hr-HR" dirty="0"/>
              <a:t>U dvije posude učenici 3. razreda posijali su po  tri sjemenke graha iste kvalitete </a:t>
            </a:r>
          </a:p>
          <a:p>
            <a:r>
              <a:rPr lang="hr-HR" dirty="0"/>
              <a:t>Za obje posude vrijede jednaki uvjeti: količina svjetlosti, temperatura, tlak zraka, vlažnost zraka, vrsta tla i dubina položene sjemenke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06019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hr-HR" dirty="0"/>
          </a:p>
          <a:p>
            <a:r>
              <a:rPr lang="hr-HR" dirty="0"/>
              <a:t>Jednu posudi zalijevali smo svakodnevno klasičnom metodom, višak vode otjecao je kroz otvore na posudi</a:t>
            </a:r>
          </a:p>
          <a:p>
            <a:r>
              <a:rPr lang="hr-HR" dirty="0"/>
              <a:t>Učenici 6. razreda programirali su </a:t>
            </a:r>
            <a:r>
              <a:rPr lang="hr-HR" dirty="0" err="1"/>
              <a:t>micro</a:t>
            </a:r>
            <a:r>
              <a:rPr lang="hr-HR" dirty="0"/>
              <a:t>:bit koji je pomoću pumpe održavao stalnu vlažnost tla (iznad 50%) u jednoj posudi</a:t>
            </a:r>
          </a:p>
          <a:p>
            <a:r>
              <a:rPr lang="hr-HR" dirty="0"/>
              <a:t>Nakon  što smo postavili sve parametre u programskom dijelu projekta i izvršili spajanja senzora vlažnosti tla, vodene pumpe i </a:t>
            </a:r>
            <a:r>
              <a:rPr lang="hr-HR" dirty="0" err="1"/>
              <a:t>micro:bita</a:t>
            </a:r>
            <a:r>
              <a:rPr lang="hr-HR" dirty="0"/>
              <a:t> na drugu posudu sa sjemenkama, pratili smo klijanje.</a:t>
            </a:r>
          </a:p>
        </p:txBody>
      </p:sp>
    </p:spTree>
    <p:extLst>
      <p:ext uri="{BB962C8B-B14F-4D97-AF65-F5344CB8AC3E}">
        <p14:creationId xmlns:p14="http://schemas.microsoft.com/office/powerpoint/2010/main" val="562517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6165304"/>
            <a:ext cx="8892480" cy="692696"/>
          </a:xfrm>
        </p:spPr>
        <p:txBody>
          <a:bodyPr>
            <a:noAutofit/>
          </a:bodyPr>
          <a:lstStyle/>
          <a:p>
            <a:r>
              <a:rPr lang="hr-HR" sz="2000" cap="none" dirty="0"/>
              <a:t>Slika 1. Početak pokusa </a:t>
            </a:r>
            <a:br>
              <a:rPr lang="hr-HR" sz="4000" dirty="0"/>
            </a:br>
            <a:endParaRPr lang="hr-HR" sz="4000" dirty="0"/>
          </a:p>
        </p:txBody>
      </p:sp>
      <p:pic>
        <p:nvPicPr>
          <p:cNvPr id="4098" name="Picture 2" descr="C:\Users\Acer\Downloads\3.04.2018.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1340768"/>
            <a:ext cx="8020000" cy="4254762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2907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800" y="6093296"/>
            <a:ext cx="8839200" cy="764704"/>
          </a:xfrm>
        </p:spPr>
        <p:txBody>
          <a:bodyPr>
            <a:normAutofit/>
          </a:bodyPr>
          <a:lstStyle/>
          <a:p>
            <a:r>
              <a:rPr lang="hr-HR" sz="2000" cap="none" dirty="0"/>
              <a:t>Slika 2. </a:t>
            </a:r>
            <a:r>
              <a:rPr lang="hr-HR" sz="1800" cap="none" dirty="0"/>
              <a:t>Sedmog dana od početka pokusa, proklijala je jedna sjemenke u tegli koja je zalijevana pumpom programiranom </a:t>
            </a:r>
            <a:r>
              <a:rPr lang="hr-HR" sz="1800" cap="none" dirty="0" err="1"/>
              <a:t>micro</a:t>
            </a:r>
            <a:r>
              <a:rPr lang="hr-HR" sz="1800" cap="none" dirty="0"/>
              <a:t>:bitom</a:t>
            </a:r>
          </a:p>
        </p:txBody>
      </p:sp>
      <p:pic>
        <p:nvPicPr>
          <p:cNvPr id="5122" name="Picture 2" descr="C:\Users\Acer\Downloads\30706255_862338173968008_8525211470663778304_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1412776"/>
            <a:ext cx="7894712" cy="4176464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992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877272"/>
            <a:ext cx="8686800" cy="980728"/>
          </a:xfrm>
        </p:spPr>
        <p:txBody>
          <a:bodyPr>
            <a:normAutofit/>
          </a:bodyPr>
          <a:lstStyle/>
          <a:p>
            <a:r>
              <a:rPr lang="hr-HR" sz="2000" cap="none" dirty="0"/>
              <a:t>Slika 3. i 4. Mjerimo rast stabljike izrasle biljke, dok sjemenke zalijevanja klasičnom metodom niti osmi dan nisu proklijale</a:t>
            </a:r>
          </a:p>
        </p:txBody>
      </p:sp>
      <p:pic>
        <p:nvPicPr>
          <p:cNvPr id="1026" name="Picture 2" descr="D:\Users\Korisnik\Desktop\slik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340768"/>
            <a:ext cx="2808312" cy="4525962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2" descr="C:\Users\Acer\Downloads\30707699_862337277301431_4888334607243542528_n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" t="16716" r="-3433" b="17805"/>
          <a:stretch/>
        </p:blipFill>
        <p:spPr bwMode="auto">
          <a:xfrm>
            <a:off x="4716016" y="1412776"/>
            <a:ext cx="3518005" cy="4454176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752</Words>
  <Application>Microsoft Office PowerPoint</Application>
  <PresentationFormat>Prikaz na zaslonu (4:3)</PresentationFormat>
  <Paragraphs>141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0" baseType="lpstr">
      <vt:lpstr>Calibri</vt:lpstr>
      <vt:lpstr>Franklin Gothic Book</vt:lpstr>
      <vt:lpstr>Franklin Gothic Medium</vt:lpstr>
      <vt:lpstr>Wingdings 2</vt:lpstr>
      <vt:lpstr>Trek</vt:lpstr>
      <vt:lpstr>UTJECAJ VLAŽNOSTI TLA NA KLIJANJE i rast GRAHA </vt:lpstr>
      <vt:lpstr>CILJEVI : </vt:lpstr>
      <vt:lpstr>ISTRAŽIVAČKA PITANJA</vt:lpstr>
      <vt:lpstr>hipoteze</vt:lpstr>
      <vt:lpstr>POSTUPAK RADA:</vt:lpstr>
      <vt:lpstr>PowerPoint prezentacija</vt:lpstr>
      <vt:lpstr>Slika 1. Početak pokusa  </vt:lpstr>
      <vt:lpstr>Slika 2. Sedmog dana od početka pokusa, proklijala je jedna sjemenke u tegli koja je zalijevana pumpom programiranom micro:bitom</vt:lpstr>
      <vt:lpstr>Slika 3. i 4. Mjerimo rast stabljike izrasle biljke, dok sjemenke zalijevanja klasičnom metodom niti osmi dan nisu proklijale</vt:lpstr>
      <vt:lpstr>Slika 5. i 6. Četrnaestog dana proklijala je jedna sjemenka graha zalijevana klasičnom metodom </vt:lpstr>
      <vt:lpstr>Tablica 1. Zabilježeni  podatci za biljku zalijevanu pomoću micro:bita </vt:lpstr>
      <vt:lpstr>Tablica 2. Zabilježeni  podatci za biljku zalijevanu klasičnom metodom</vt:lpstr>
      <vt:lpstr>RASPRAVA</vt:lpstr>
      <vt:lpstr>ZAKLJUČAci</vt:lpstr>
      <vt:lpstr>U RADU SU SUDJELOVALI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Acer</dc:creator>
  <cp:lastModifiedBy>Tamara Banović</cp:lastModifiedBy>
  <cp:revision>22</cp:revision>
  <dcterms:created xsi:type="dcterms:W3CDTF">2018-04-23T18:24:00Z</dcterms:created>
  <dcterms:modified xsi:type="dcterms:W3CDTF">2019-06-28T08:21:04Z</dcterms:modified>
</cp:coreProperties>
</file>