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1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F965-A7A6-432F-B9CB-A98A035B471B}" type="datetimeFigureOut">
              <a:rPr lang="hr-HR" smtClean="0"/>
              <a:pPr/>
              <a:t>28.6.2019.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6130D-6C6A-4B85-887D-A147FE5BEE1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UTJECAJ MATEMATIČKIH </a:t>
            </a:r>
            <a:r>
              <a:rPr lang="hr-HR"/>
              <a:t>KOMPETENCIJA NA RAZUMIJEVANJE </a:t>
            </a:r>
            <a:r>
              <a:rPr lang="hr-HR" dirty="0"/>
              <a:t>KEMIJSKOG RAČUNA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hr-HR" sz="2000" dirty="0"/>
              <a:t>13  Predznanje iz matematike omogućava mi lakše rješavanje kemijskog računa.</a:t>
            </a:r>
          </a:p>
          <a:p>
            <a:pPr>
              <a:buNone/>
            </a:pPr>
            <a:r>
              <a:rPr lang="hr-HR" sz="2000" dirty="0"/>
              <a:t> 1          2         3         4         5</a:t>
            </a:r>
          </a:p>
          <a:p>
            <a:r>
              <a:rPr lang="hr-HR" sz="2000" dirty="0"/>
              <a:t>u potpunosti se slažem                  11,3 %</a:t>
            </a:r>
          </a:p>
          <a:p>
            <a:r>
              <a:rPr lang="hr-HR" sz="2000" dirty="0"/>
              <a:t>djelomično se slažem                       9,9 %</a:t>
            </a:r>
          </a:p>
          <a:p>
            <a:r>
              <a:rPr lang="hr-HR" sz="2000" dirty="0"/>
              <a:t>niti se slažem niti se ne slažem      22,5 %</a:t>
            </a:r>
          </a:p>
          <a:p>
            <a:r>
              <a:rPr lang="hr-HR" sz="2000" dirty="0"/>
              <a:t>ne slažem se                                      19,7 %</a:t>
            </a:r>
          </a:p>
          <a:p>
            <a:r>
              <a:rPr lang="hr-HR" sz="2000" dirty="0"/>
              <a:t>u potpunosti se ne slažem              35,2 %</a:t>
            </a:r>
          </a:p>
          <a:p>
            <a:pPr>
              <a:buNone/>
            </a:pPr>
            <a:r>
              <a:rPr lang="hr-HR" sz="2000" dirty="0"/>
              <a:t> </a:t>
            </a:r>
          </a:p>
          <a:p>
            <a:pPr>
              <a:buNone/>
            </a:pPr>
            <a:r>
              <a:rPr lang="hr-HR" sz="2000" dirty="0"/>
              <a:t>14.  Moje znanje iz matematike utjecalo je na ocjenu iz kemijskog računa.</a:t>
            </a:r>
          </a:p>
          <a:p>
            <a:pPr marL="457200" indent="-457200">
              <a:buAutoNum type="arabicPlain"/>
            </a:pPr>
            <a:endParaRPr lang="hr-HR" sz="2000" dirty="0"/>
          </a:p>
          <a:p>
            <a:pPr marL="457200" indent="-457200">
              <a:buAutoNum type="arabicPlain"/>
            </a:pPr>
            <a:r>
              <a:rPr lang="hr-HR" sz="2000" dirty="0"/>
              <a:t>    2          3         4          5</a:t>
            </a:r>
          </a:p>
          <a:p>
            <a:r>
              <a:rPr lang="hr-HR" sz="2000" dirty="0"/>
              <a:t> u potpunosti se slažem                  14,1 %</a:t>
            </a:r>
          </a:p>
          <a:p>
            <a:r>
              <a:rPr lang="hr-HR" sz="2000" dirty="0"/>
              <a:t>djelomično se slažem                      12,7 %</a:t>
            </a:r>
          </a:p>
          <a:p>
            <a:r>
              <a:rPr lang="hr-HR" sz="2000" dirty="0"/>
              <a:t>niti se slažem niti se ne slažem      33,8 %</a:t>
            </a:r>
          </a:p>
          <a:p>
            <a:r>
              <a:rPr lang="hr-HR" sz="2000" dirty="0"/>
              <a:t>ne slažem se                                       21,1 %</a:t>
            </a:r>
          </a:p>
          <a:p>
            <a:r>
              <a:rPr lang="hr-HR" sz="2000" dirty="0"/>
              <a:t>u potpunosti se ne slažem               18,3 %</a:t>
            </a:r>
          </a:p>
          <a:p>
            <a:endParaRPr lang="hr-H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12395720" cy="8856984"/>
          </a:xfrm>
        </p:spPr>
        <p:txBody>
          <a:bodyPr>
            <a:normAutofit/>
          </a:bodyPr>
          <a:lstStyle/>
          <a:p>
            <a:pPr marL="857250" lvl="1" indent="-457200">
              <a:buNone/>
            </a:pPr>
            <a:r>
              <a:rPr lang="hr-HR" sz="2200" dirty="0"/>
              <a:t>2. Sadržaj matematike i kemije međusobno su povezani.</a:t>
            </a:r>
          </a:p>
          <a:p>
            <a:pPr marL="457200" indent="-457200">
              <a:buNone/>
            </a:pPr>
            <a:r>
              <a:rPr lang="hr-HR" sz="2200" dirty="0"/>
              <a:t>                       1         2         3        4          5</a:t>
            </a:r>
          </a:p>
          <a:p>
            <a:r>
              <a:rPr lang="hr-HR" sz="2200" dirty="0"/>
              <a:t>u potpunosti se slažem                   2,8 %</a:t>
            </a:r>
          </a:p>
          <a:p>
            <a:r>
              <a:rPr lang="hr-HR" sz="2200" dirty="0"/>
              <a:t>djelomično se slažem                    26,8 %</a:t>
            </a:r>
          </a:p>
          <a:p>
            <a:r>
              <a:rPr lang="hr-HR" sz="2200" dirty="0"/>
              <a:t>niti se slažem niti se ne slažem    36,6 %</a:t>
            </a:r>
          </a:p>
          <a:p>
            <a:r>
              <a:rPr lang="hr-HR" sz="2200" dirty="0"/>
              <a:t>ne slažem se                                    25,4 %</a:t>
            </a:r>
          </a:p>
          <a:p>
            <a:r>
              <a:rPr lang="hr-HR" sz="2200" dirty="0"/>
              <a:t>u potpunosti se ne slažem               8,5 %</a:t>
            </a:r>
          </a:p>
          <a:p>
            <a:pPr lvl="0">
              <a:buNone/>
            </a:pPr>
            <a:endParaRPr lang="hr-HR" sz="2200" dirty="0"/>
          </a:p>
          <a:p>
            <a:pPr lvl="0">
              <a:buNone/>
            </a:pPr>
            <a:r>
              <a:rPr lang="hr-HR" sz="2200" dirty="0"/>
              <a:t>15. Sadržaj matematike i kemije međusobno su povezani.</a:t>
            </a:r>
          </a:p>
          <a:p>
            <a:pPr>
              <a:buNone/>
            </a:pPr>
            <a:r>
              <a:rPr lang="hr-HR" sz="2200" dirty="0"/>
              <a:t>                              1         2         3        4          5</a:t>
            </a:r>
          </a:p>
          <a:p>
            <a:r>
              <a:rPr lang="hr-HR" sz="2200" dirty="0"/>
              <a:t>u potpunosti se slažem                        5,6 %</a:t>
            </a:r>
          </a:p>
          <a:p>
            <a:r>
              <a:rPr lang="hr-HR" sz="2200" dirty="0"/>
              <a:t>djelomično se slažem                          15,5 %</a:t>
            </a:r>
          </a:p>
          <a:p>
            <a:r>
              <a:rPr lang="hr-HR" sz="2200" dirty="0"/>
              <a:t>niti se slažem niti se ne slažem          38,0 %</a:t>
            </a:r>
          </a:p>
          <a:p>
            <a:r>
              <a:rPr lang="hr-HR" sz="2200" dirty="0"/>
              <a:t>ne slažem se                                          29,6 %</a:t>
            </a:r>
          </a:p>
          <a:p>
            <a:r>
              <a:rPr lang="hr-HR" sz="2200" dirty="0"/>
              <a:t>u potpunosti se ne slažem                  11,3 %</a:t>
            </a:r>
          </a:p>
          <a:p>
            <a:endParaRPr lang="hr-HR" sz="2200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/>
          </a:bodyPr>
          <a:lstStyle/>
          <a:p>
            <a:r>
              <a:rPr lang="hr-HR" sz="2200" dirty="0"/>
              <a:t>Učenici usvajaju činjenično znanje bez povezivanja i primjene.</a:t>
            </a:r>
          </a:p>
          <a:p>
            <a:r>
              <a:rPr lang="hr-HR" sz="2200" dirty="0"/>
              <a:t>Nepoznavanje osnovnih matematičkih operacija (gradivo 5. i 6. razreda ) onemogućuje rješavanje jednostavnih zadataka iz kemijskog računa.</a:t>
            </a:r>
          </a:p>
          <a:p>
            <a:r>
              <a:rPr lang="hr-HR" sz="2200" dirty="0"/>
              <a:t>Složeniji kemijski zadaci za većinu učenika ( 90% iz matematike i 70% iz kemije) su potpuna nepoznanica i ne mogu ih samostalno riješiti.</a:t>
            </a:r>
          </a:p>
          <a:p>
            <a:r>
              <a:rPr lang="hr-HR" sz="2200" dirty="0"/>
              <a:t>Odraz mišljenja učenika se najbolje vidi u postotku onih koji i nakon riješene ankete smatraju da sadržaji iz matematike i kemije nisu povezani (40%).</a:t>
            </a:r>
          </a:p>
          <a:p>
            <a:r>
              <a:rPr lang="hr-HR" sz="2200" dirty="0"/>
              <a:t>U usmenoj analizi ankete nakon provedbe učenici </a:t>
            </a:r>
            <a:r>
              <a:rPr lang="hr-HR" sz="2200"/>
              <a:t>su mišljenja da </a:t>
            </a:r>
            <a:r>
              <a:rPr lang="hr-HR" sz="2200" dirty="0"/>
              <a:t>je kemija lakša od matematike.</a:t>
            </a:r>
          </a:p>
          <a:p>
            <a:endParaRPr lang="hr-HR" sz="2200" dirty="0"/>
          </a:p>
          <a:p>
            <a:endParaRPr lang="hr-HR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hr-HR" dirty="0"/>
              <a:t>Istraživanje je provedeno u OŠ Josipa Pupačića iz Omiša tijekom siječnja i veljače 2019.g</a:t>
            </a:r>
          </a:p>
          <a:p>
            <a:r>
              <a:rPr lang="hr-HR" dirty="0"/>
              <a:t>Istraživanje je provedeno anonimnom anketom koja sadrži 15 pitanja. Pitanja su različitog tipa. Vrijeme rješavanja je jedan školski sat, iako je veliki broj učenika anketu predao nakon 25 min.</a:t>
            </a:r>
          </a:p>
          <a:p>
            <a:r>
              <a:rPr lang="hr-HR" dirty="0"/>
              <a:t> Anketa je provedena među učenicima sedmih (76 učenika) i osmih razreda (112 učenika)</a:t>
            </a:r>
          </a:p>
          <a:p>
            <a:r>
              <a:rPr lang="hr-HR" dirty="0"/>
              <a:t>Pokušali smo navesti primjere kemijskog i matematičkog računa koji se međusobno mogu usporediti.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 </a:t>
            </a:r>
            <a:br>
              <a:rPr lang="hr-HR" dirty="0"/>
            </a:br>
            <a:br>
              <a:rPr lang="hr-HR" dirty="0"/>
            </a:br>
            <a:r>
              <a:rPr lang="hr-HR" sz="3100" dirty="0"/>
              <a:t>1. Nastavni sadržaj iz kemije je primjenjiv u svakodnevnom životu.</a:t>
            </a:r>
            <a:br>
              <a:rPr lang="hr-HR" sz="3100" dirty="0"/>
            </a:br>
            <a:r>
              <a:rPr lang="hr-HR" sz="3100" dirty="0"/>
              <a:t> </a:t>
            </a:r>
            <a:br>
              <a:rPr lang="hr-HR" sz="3100" dirty="0"/>
            </a:br>
            <a:r>
              <a:rPr lang="hr-HR" sz="3100" dirty="0"/>
              <a:t>1         2        3       4       5</a:t>
            </a:r>
            <a:br>
              <a:rPr lang="hr-HR" sz="3100" dirty="0"/>
            </a:b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se </a:t>
            </a:r>
            <a:r>
              <a:rPr lang="en-US" dirty="0" err="1"/>
              <a:t>slažem</a:t>
            </a:r>
            <a:r>
              <a:rPr lang="hr-HR" dirty="0"/>
              <a:t>                           </a:t>
            </a:r>
            <a:r>
              <a:rPr lang="en-US" dirty="0"/>
              <a:t>2,8</a:t>
            </a:r>
            <a:r>
              <a:rPr lang="hr-HR" dirty="0"/>
              <a:t> %</a:t>
            </a:r>
          </a:p>
          <a:p>
            <a:r>
              <a:rPr lang="en-US" dirty="0" err="1"/>
              <a:t>djelomično</a:t>
            </a:r>
            <a:r>
              <a:rPr lang="en-US" dirty="0"/>
              <a:t> se </a:t>
            </a:r>
            <a:r>
              <a:rPr lang="en-US" dirty="0" err="1"/>
              <a:t>slaže</a:t>
            </a:r>
            <a:r>
              <a:rPr lang="hr-HR" dirty="0"/>
              <a:t>m                            </a:t>
            </a:r>
            <a:r>
              <a:rPr lang="en-US" dirty="0"/>
              <a:t>14,1</a:t>
            </a:r>
            <a:r>
              <a:rPr lang="hr-HR" dirty="0"/>
              <a:t> %</a:t>
            </a:r>
          </a:p>
          <a:p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slažem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se ne </a:t>
            </a:r>
            <a:r>
              <a:rPr lang="en-US" dirty="0" err="1"/>
              <a:t>slažem</a:t>
            </a:r>
            <a:r>
              <a:rPr lang="hr-HR" dirty="0"/>
              <a:t>            </a:t>
            </a:r>
            <a:r>
              <a:rPr lang="en-US" dirty="0"/>
              <a:t>35,2</a:t>
            </a:r>
            <a:r>
              <a:rPr lang="hr-HR" dirty="0"/>
              <a:t> %</a:t>
            </a:r>
          </a:p>
          <a:p>
            <a:r>
              <a:rPr lang="en-US" dirty="0"/>
              <a:t>ne </a:t>
            </a:r>
            <a:r>
              <a:rPr lang="en-US" dirty="0" err="1"/>
              <a:t>slažem</a:t>
            </a:r>
            <a:r>
              <a:rPr lang="en-US" dirty="0"/>
              <a:t> se</a:t>
            </a:r>
            <a:r>
              <a:rPr lang="hr-HR" dirty="0"/>
              <a:t>                                            </a:t>
            </a:r>
            <a:r>
              <a:rPr lang="en-US" dirty="0"/>
              <a:t>42,3</a:t>
            </a:r>
            <a:r>
              <a:rPr lang="hr-HR" dirty="0"/>
              <a:t> %</a:t>
            </a:r>
          </a:p>
          <a:p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se ne </a:t>
            </a:r>
            <a:r>
              <a:rPr lang="en-US" dirty="0" err="1"/>
              <a:t>slažem</a:t>
            </a:r>
            <a:r>
              <a:rPr lang="hr-HR" dirty="0"/>
              <a:t>                      </a:t>
            </a:r>
            <a:r>
              <a:rPr lang="en-US" dirty="0"/>
              <a:t>5,6</a:t>
            </a:r>
            <a:r>
              <a:rPr lang="hr-HR" dirty="0"/>
              <a:t> %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pPr lvl="0"/>
            <a:br>
              <a:rPr lang="hr-HR" sz="2400" dirty="0"/>
            </a:br>
            <a:r>
              <a:rPr lang="hr-HR" sz="3200" dirty="0"/>
              <a:t>2. Sadržaji matematike i kemije međusobno su povezani.</a:t>
            </a:r>
            <a:br>
              <a:rPr lang="hr-HR" sz="3200" dirty="0"/>
            </a:br>
            <a:r>
              <a:rPr lang="hr-HR" sz="3200" dirty="0"/>
              <a:t> </a:t>
            </a:r>
            <a:br>
              <a:rPr lang="hr-HR" sz="3200" dirty="0"/>
            </a:br>
            <a:r>
              <a:rPr lang="hr-HR" sz="3200" dirty="0"/>
              <a:t>1        2         3       4       5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132857"/>
            <a:ext cx="8229600" cy="4032448"/>
          </a:xfrm>
        </p:spPr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se </a:t>
            </a:r>
            <a:r>
              <a:rPr lang="en-US" dirty="0" err="1"/>
              <a:t>slažem</a:t>
            </a:r>
            <a:r>
              <a:rPr lang="hr-HR" dirty="0"/>
              <a:t>                        </a:t>
            </a:r>
            <a:r>
              <a:rPr lang="en-US" dirty="0"/>
              <a:t>2,8</a:t>
            </a:r>
            <a:r>
              <a:rPr lang="hr-HR" dirty="0"/>
              <a:t> %</a:t>
            </a:r>
          </a:p>
          <a:p>
            <a:r>
              <a:rPr lang="hr-HR" dirty="0"/>
              <a:t>djelomično se slažem                         </a:t>
            </a:r>
            <a:r>
              <a:rPr lang="en-US" dirty="0"/>
              <a:t>26,8</a:t>
            </a:r>
            <a:r>
              <a:rPr lang="hr-HR" dirty="0"/>
              <a:t> %</a:t>
            </a:r>
          </a:p>
          <a:p>
            <a:r>
              <a:rPr lang="en-US" dirty="0" err="1"/>
              <a:t>niti</a:t>
            </a:r>
            <a:r>
              <a:rPr lang="en-US" dirty="0"/>
              <a:t> se </a:t>
            </a:r>
            <a:r>
              <a:rPr lang="en-US" dirty="0" err="1"/>
              <a:t>slažem</a:t>
            </a:r>
            <a:r>
              <a:rPr lang="en-US" dirty="0"/>
              <a:t> n</a:t>
            </a:r>
            <a:r>
              <a:rPr lang="hr-HR" dirty="0"/>
              <a:t>it</a:t>
            </a:r>
            <a:r>
              <a:rPr lang="en-US" dirty="0" err="1"/>
              <a:t>i</a:t>
            </a:r>
            <a:r>
              <a:rPr lang="en-US" dirty="0"/>
              <a:t> se ne </a:t>
            </a:r>
            <a:r>
              <a:rPr lang="en-US" dirty="0" err="1"/>
              <a:t>slažem</a:t>
            </a:r>
            <a:r>
              <a:rPr lang="hr-HR" dirty="0"/>
              <a:t>         </a:t>
            </a:r>
            <a:r>
              <a:rPr lang="en-US" dirty="0"/>
              <a:t>36,6</a:t>
            </a:r>
            <a:r>
              <a:rPr lang="hr-HR" dirty="0"/>
              <a:t> %</a:t>
            </a:r>
          </a:p>
          <a:p>
            <a:r>
              <a:rPr lang="en-US" dirty="0"/>
              <a:t>ne </a:t>
            </a:r>
            <a:r>
              <a:rPr lang="en-US" dirty="0" err="1"/>
              <a:t>slažem</a:t>
            </a:r>
            <a:r>
              <a:rPr lang="en-US" dirty="0"/>
              <a:t> se</a:t>
            </a:r>
            <a:r>
              <a:rPr lang="hr-HR" dirty="0"/>
              <a:t>                                         </a:t>
            </a:r>
            <a:r>
              <a:rPr lang="en-US" dirty="0"/>
              <a:t>25,4</a:t>
            </a:r>
            <a:r>
              <a:rPr lang="hr-HR" dirty="0"/>
              <a:t> %</a:t>
            </a:r>
          </a:p>
          <a:p>
            <a:r>
              <a:rPr lang="en-US" dirty="0"/>
              <a:t>u </a:t>
            </a:r>
            <a:r>
              <a:rPr lang="en-US" dirty="0" err="1"/>
              <a:t>potpunosti</a:t>
            </a:r>
            <a:r>
              <a:rPr lang="en-US" dirty="0"/>
              <a:t> se ne </a:t>
            </a:r>
            <a:r>
              <a:rPr lang="en-US" dirty="0" err="1"/>
              <a:t>slažem</a:t>
            </a:r>
            <a:r>
              <a:rPr lang="hr-HR" dirty="0"/>
              <a:t>                   </a:t>
            </a:r>
            <a:r>
              <a:rPr lang="en-US" dirty="0"/>
              <a:t>8,5</a:t>
            </a:r>
            <a:r>
              <a:rPr lang="hr-HR" dirty="0"/>
              <a:t> %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/>
              <a:t>4. </a:t>
            </a:r>
            <a:r>
              <a:rPr lang="hr-HR" dirty="0"/>
              <a:t>b je jednak </a:t>
            </a:r>
            <a:r>
              <a:rPr lang="hr-HR" b="1" dirty="0"/>
              <a:t>omjeru </a:t>
            </a:r>
            <a:r>
              <a:rPr lang="hr-HR" dirty="0"/>
              <a:t>a i c. Izrazi tvrdnju razlomkom.</a:t>
            </a:r>
            <a:br>
              <a:rPr lang="hr-HR" dirty="0"/>
            </a:br>
            <a:endParaRPr lang="hr-HR" dirty="0"/>
          </a:p>
          <a:p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    </a:t>
            </a:r>
            <a:r>
              <a:rPr lang="en-US" dirty="0"/>
              <a:t>95,8</a:t>
            </a:r>
            <a:r>
              <a:rPr lang="hr-HR" dirty="0"/>
              <a:t> %</a:t>
            </a:r>
          </a:p>
          <a:p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</a:t>
            </a:r>
            <a:r>
              <a:rPr lang="en-US" dirty="0"/>
              <a:t>1,4</a:t>
            </a:r>
            <a:r>
              <a:rPr lang="hr-HR" dirty="0"/>
              <a:t> %</a:t>
            </a:r>
          </a:p>
          <a:p>
            <a:r>
              <a:rPr lang="hr-HR" dirty="0"/>
              <a:t>n</a:t>
            </a:r>
            <a:r>
              <a:rPr lang="en-US" dirty="0" err="1"/>
              <a:t>eodgovoreno</a:t>
            </a:r>
            <a:r>
              <a:rPr lang="hr-HR" dirty="0"/>
              <a:t>               </a:t>
            </a:r>
            <a:r>
              <a:rPr lang="en-US" dirty="0"/>
              <a:t>2,8</a:t>
            </a:r>
            <a:r>
              <a:rPr lang="hr-HR" dirty="0"/>
              <a:t> %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7. </a:t>
            </a:r>
            <a:r>
              <a:rPr lang="hr-HR" dirty="0" err="1"/>
              <a:t>Maseni</a:t>
            </a:r>
            <a:r>
              <a:rPr lang="hr-HR" dirty="0"/>
              <a:t> udio soli,(W(soli)),u otopini jednak je </a:t>
            </a:r>
            <a:r>
              <a:rPr lang="hr-HR" b="1" dirty="0"/>
              <a:t>omjeru</a:t>
            </a:r>
            <a:r>
              <a:rPr lang="hr-HR" dirty="0"/>
              <a:t> mase soli(</a:t>
            </a:r>
            <a:r>
              <a:rPr lang="hr-HR" dirty="0" err="1"/>
              <a:t>m</a:t>
            </a:r>
            <a:r>
              <a:rPr lang="hr-HR" baseline="-25000" dirty="0" err="1"/>
              <a:t>soli</a:t>
            </a:r>
            <a:r>
              <a:rPr lang="hr-HR" dirty="0"/>
              <a:t>) i mase otopine(</a:t>
            </a:r>
            <a:r>
              <a:rPr lang="hr-HR" dirty="0" err="1"/>
              <a:t>m</a:t>
            </a:r>
            <a:r>
              <a:rPr lang="hr-HR" baseline="-25000" dirty="0" err="1"/>
              <a:t>otopine</a:t>
            </a:r>
            <a:r>
              <a:rPr lang="hr-HR" dirty="0"/>
              <a:t>). Izrazi ovu tvrdnju razlomkom.</a:t>
            </a:r>
            <a:br>
              <a:rPr lang="hr-HR" dirty="0"/>
            </a:br>
            <a:endParaRPr lang="hr-HR" dirty="0"/>
          </a:p>
          <a:p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   </a:t>
            </a:r>
            <a:r>
              <a:rPr lang="en-US" dirty="0"/>
              <a:t>78,9</a:t>
            </a:r>
            <a:r>
              <a:rPr lang="hr-HR" dirty="0"/>
              <a:t> %</a:t>
            </a:r>
          </a:p>
          <a:p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</a:t>
            </a:r>
            <a:r>
              <a:rPr lang="en-US" dirty="0"/>
              <a:t>15,5</a:t>
            </a:r>
            <a:r>
              <a:rPr lang="hr-HR" dirty="0"/>
              <a:t> %</a:t>
            </a:r>
          </a:p>
          <a:p>
            <a:r>
              <a:rPr lang="hr-HR" dirty="0" err="1"/>
              <a:t>n</a:t>
            </a:r>
            <a:r>
              <a:rPr lang="en-US" dirty="0" err="1"/>
              <a:t>eodgovoreno</a:t>
            </a:r>
            <a:r>
              <a:rPr lang="hr-HR" dirty="0"/>
              <a:t>              </a:t>
            </a:r>
            <a:r>
              <a:rPr lang="en-US" dirty="0"/>
              <a:t>5,6</a:t>
            </a:r>
            <a:r>
              <a:rPr lang="hr-HR" dirty="0"/>
              <a:t> %</a:t>
            </a:r>
          </a:p>
          <a:p>
            <a:pPr>
              <a:buNone/>
            </a:pPr>
            <a:r>
              <a:rPr lang="en-US" dirty="0"/>
              <a:t> 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139136" cy="7687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hr-HR" dirty="0"/>
              <a:t>5. Iz izraza a =      čemu je jednako c?</a:t>
            </a:r>
          </a:p>
          <a:p>
            <a:pPr>
              <a:buNone/>
            </a:pPr>
            <a:r>
              <a:rPr lang="hr-HR" dirty="0"/>
              <a:t>  </a:t>
            </a:r>
          </a:p>
          <a:p>
            <a:pPr>
              <a:buNone/>
            </a:pPr>
            <a:r>
              <a:rPr lang="hr-HR" dirty="0"/>
              <a:t>A)             B)          C)          D) </a:t>
            </a:r>
            <a:r>
              <a:rPr lang="hr-HR" dirty="0" err="1"/>
              <a:t>ab</a:t>
            </a:r>
            <a:r>
              <a:rPr lang="hr-HR" dirty="0"/>
              <a:t>         E) </a:t>
            </a:r>
          </a:p>
          <a:p>
            <a:endParaRPr lang="hr-HR" dirty="0"/>
          </a:p>
          <a:p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          </a:t>
            </a:r>
            <a:r>
              <a:rPr lang="en-US" dirty="0"/>
              <a:t>46,5</a:t>
            </a:r>
            <a:r>
              <a:rPr lang="hr-HR" dirty="0"/>
              <a:t> %</a:t>
            </a:r>
          </a:p>
          <a:p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    </a:t>
            </a:r>
            <a:r>
              <a:rPr lang="en-US" dirty="0"/>
              <a:t>52,1</a:t>
            </a:r>
            <a:r>
              <a:rPr lang="hr-HR" dirty="0"/>
              <a:t> %</a:t>
            </a:r>
          </a:p>
          <a:p>
            <a:r>
              <a:rPr lang="hr-HR" dirty="0" err="1"/>
              <a:t>n</a:t>
            </a:r>
            <a:r>
              <a:rPr lang="en-US" dirty="0" err="1"/>
              <a:t>eodgovoreno</a:t>
            </a:r>
            <a:r>
              <a:rPr lang="hr-HR" dirty="0"/>
              <a:t>                    </a:t>
            </a:r>
            <a:r>
              <a:rPr lang="en-US" dirty="0"/>
              <a:t>1,4</a:t>
            </a:r>
            <a:r>
              <a:rPr lang="hr-HR" dirty="0"/>
              <a:t> %</a:t>
            </a:r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8. </a:t>
            </a:r>
            <a:r>
              <a:rPr lang="hr-HR" dirty="0" err="1"/>
              <a:t>Maseni</a:t>
            </a:r>
            <a:r>
              <a:rPr lang="hr-HR" dirty="0"/>
              <a:t> udio soli u otopini jednak je omjeru mase soli i mase otopine. Čemu je jednaka  masa otopine?</a:t>
            </a:r>
            <a:br>
              <a:rPr lang="hr-HR" dirty="0"/>
            </a:br>
            <a:endParaRPr lang="hr-HR" dirty="0"/>
          </a:p>
          <a:p>
            <a:r>
              <a:rPr lang="en-US" dirty="0" err="1"/>
              <a:t>točno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       </a:t>
            </a:r>
            <a:r>
              <a:rPr lang="en-US" dirty="0"/>
              <a:t>46,5</a:t>
            </a:r>
            <a:r>
              <a:rPr lang="hr-HR" dirty="0"/>
              <a:t> %</a:t>
            </a:r>
          </a:p>
          <a:p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riješen</a:t>
            </a:r>
            <a:r>
              <a:rPr lang="hr-HR" dirty="0"/>
              <a:t>       </a:t>
            </a:r>
            <a:r>
              <a:rPr lang="en-US" dirty="0"/>
              <a:t>45,1</a:t>
            </a:r>
            <a:r>
              <a:rPr lang="hr-HR" dirty="0"/>
              <a:t> %</a:t>
            </a:r>
          </a:p>
          <a:p>
            <a:r>
              <a:rPr lang="hr-HR" dirty="0" err="1"/>
              <a:t>n</a:t>
            </a:r>
            <a:r>
              <a:rPr lang="en-US" dirty="0" err="1"/>
              <a:t>eodgovoreno</a:t>
            </a:r>
            <a:r>
              <a:rPr lang="hr-HR" dirty="0"/>
              <a:t>             </a:t>
            </a:r>
            <a:r>
              <a:rPr lang="en-US" dirty="0"/>
              <a:t>8,5</a:t>
            </a:r>
            <a:r>
              <a:rPr lang="hr-HR" dirty="0"/>
              <a:t> %</a:t>
            </a:r>
          </a:p>
          <a:p>
            <a:pPr>
              <a:buNone/>
            </a:pPr>
            <a:r>
              <a:rPr lang="en-US" dirty="0"/>
              <a:t> 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764704"/>
            <a:ext cx="144016" cy="576064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692696"/>
            <a:ext cx="162018" cy="648072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0"/>
            <a:ext cx="157733" cy="630932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764704"/>
            <a:ext cx="288032" cy="576064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764704"/>
            <a:ext cx="288032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hr-HR" sz="2700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332656"/>
            <a:ext cx="8136904" cy="561662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r-HR" sz="2200" dirty="0"/>
              <a:t>6. Iz izraza                       čemu je jednak x?</a:t>
            </a:r>
          </a:p>
          <a:p>
            <a:pPr lvl="0">
              <a:buNone/>
            </a:pPr>
            <a:endParaRPr lang="hr-HR" sz="2200" dirty="0"/>
          </a:p>
          <a:p>
            <a:pPr>
              <a:buNone/>
            </a:pPr>
            <a:r>
              <a:rPr lang="hr-HR" sz="2200" dirty="0"/>
              <a:t> A) </a:t>
            </a:r>
            <a:r>
              <a:rPr lang="hr-HR" sz="2200" dirty="0" err="1"/>
              <a:t>ab</a:t>
            </a:r>
            <a:r>
              <a:rPr lang="hr-HR" sz="2200" dirty="0"/>
              <a:t>-2b      B)            C)                D)                  E)   </a:t>
            </a:r>
          </a:p>
          <a:p>
            <a:endParaRPr lang="hr-HR" sz="2200" dirty="0"/>
          </a:p>
          <a:p>
            <a:r>
              <a:rPr lang="hr-HR" sz="2200" dirty="0"/>
              <a:t>točno riješen                    8,5 %</a:t>
            </a:r>
          </a:p>
          <a:p>
            <a:r>
              <a:rPr lang="hr-HR" sz="2200" dirty="0"/>
              <a:t>pogrešno riješen           84,5 %</a:t>
            </a:r>
          </a:p>
          <a:p>
            <a:r>
              <a:rPr lang="hr-HR" sz="2200" dirty="0"/>
              <a:t>neodgovoreno                 7,0 %</a:t>
            </a:r>
          </a:p>
          <a:p>
            <a:pPr>
              <a:buNone/>
            </a:pPr>
            <a:endParaRPr lang="hr-HR" sz="2200" dirty="0"/>
          </a:p>
          <a:p>
            <a:pPr>
              <a:buNone/>
            </a:pPr>
            <a:endParaRPr lang="hr-HR" sz="2200" dirty="0"/>
          </a:p>
          <a:p>
            <a:pPr>
              <a:buNone/>
            </a:pPr>
            <a:endParaRPr lang="hr-HR" sz="2200" dirty="0"/>
          </a:p>
          <a:p>
            <a:pPr>
              <a:buNone/>
            </a:pPr>
            <a:r>
              <a:rPr lang="hr-HR" sz="2200" dirty="0"/>
              <a:t>9. Iz izraza W=                                   čemu je jednaka m(vode)?</a:t>
            </a:r>
          </a:p>
          <a:p>
            <a:pPr>
              <a:buNone/>
            </a:pPr>
            <a:endParaRPr lang="hr-HR" sz="2200" dirty="0"/>
          </a:p>
          <a:p>
            <a:r>
              <a:rPr lang="hr-HR" sz="2200" dirty="0"/>
              <a:t>točno riješen              15,5 %</a:t>
            </a:r>
          </a:p>
          <a:p>
            <a:r>
              <a:rPr lang="hr-HR" sz="2200" dirty="0"/>
              <a:t>pogrešno riješen        60,6 %</a:t>
            </a:r>
          </a:p>
          <a:p>
            <a:r>
              <a:rPr lang="hr-HR" sz="2200" dirty="0"/>
              <a:t>neodgovoreno            23,9 %</a:t>
            </a:r>
          </a:p>
          <a:p>
            <a:pPr>
              <a:buNone/>
            </a:pPr>
            <a:endParaRPr lang="hr-HR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052736"/>
            <a:ext cx="432048" cy="56354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hr-H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r-H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3933056"/>
            <a:ext cx="1852881" cy="587499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0647"/>
            <a:ext cx="1224136" cy="571263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980728"/>
            <a:ext cx="648073" cy="549453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908720"/>
            <a:ext cx="720080" cy="610503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836712"/>
            <a:ext cx="288032" cy="624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hr-HR" sz="2700" dirty="0"/>
            </a:br>
            <a:br>
              <a:rPr lang="hr-HR" sz="2700" dirty="0"/>
            </a:br>
            <a:br>
              <a:rPr lang="hr-HR" sz="2700" dirty="0"/>
            </a:br>
            <a:br>
              <a:rPr lang="hr-HR" sz="2700" dirty="0"/>
            </a:br>
            <a:br>
              <a:rPr lang="hr-HR" sz="2700" dirty="0"/>
            </a:br>
            <a:br>
              <a:rPr lang="hr-HR" sz="2700" dirty="0"/>
            </a:br>
            <a:br>
              <a:rPr lang="hr-HR" sz="2700" dirty="0"/>
            </a:br>
            <a:r>
              <a:rPr lang="hr-HR" sz="2400" dirty="0"/>
              <a:t>3. Postoci su primjenjivi u svakodnevnim situacijama</a:t>
            </a:r>
            <a:br>
              <a:rPr lang="hr-HR" sz="2400" dirty="0"/>
            </a:br>
            <a:r>
              <a:rPr lang="hr-HR" sz="2400" dirty="0"/>
              <a:t>( </a:t>
            </a:r>
            <a:r>
              <a:rPr lang="hr-HR" sz="2400" dirty="0" err="1"/>
              <a:t>npr</a:t>
            </a:r>
            <a:r>
              <a:rPr lang="hr-HR" sz="2400" dirty="0"/>
              <a:t> u trgovini).</a:t>
            </a:r>
            <a:br>
              <a:rPr lang="hr-HR" sz="2400" dirty="0"/>
            </a:br>
            <a:r>
              <a:rPr lang="hr-HR" sz="2400" dirty="0"/>
              <a:t>     </a:t>
            </a:r>
            <a:br>
              <a:rPr lang="hr-HR" sz="2400" dirty="0"/>
            </a:br>
            <a:r>
              <a:rPr lang="hr-HR" sz="2400" dirty="0"/>
              <a:t> 1        2         3       4       5</a:t>
            </a:r>
            <a:br>
              <a:rPr lang="hr-HR" sz="3600" dirty="0"/>
            </a:br>
            <a:br>
              <a:rPr lang="hr-HR" sz="2700" dirty="0"/>
            </a:b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/>
              <a:t>u </a:t>
            </a:r>
            <a:r>
              <a:rPr lang="en-US" sz="2200" dirty="0" err="1"/>
              <a:t>potpunosti</a:t>
            </a:r>
            <a:r>
              <a:rPr lang="en-US" sz="2200" dirty="0"/>
              <a:t> se </a:t>
            </a:r>
            <a:r>
              <a:rPr lang="en-US" sz="2200" dirty="0" err="1"/>
              <a:t>slažem</a:t>
            </a:r>
            <a:r>
              <a:rPr lang="hr-HR" sz="2200" dirty="0"/>
              <a:t>                            </a:t>
            </a:r>
            <a:r>
              <a:rPr lang="en-US" sz="2200" dirty="0"/>
              <a:t>7,0</a:t>
            </a:r>
            <a:r>
              <a:rPr lang="hr-HR" sz="2200" dirty="0"/>
              <a:t> %</a:t>
            </a:r>
          </a:p>
          <a:p>
            <a:r>
              <a:rPr lang="hr-HR" sz="2200" dirty="0"/>
              <a:t>djelomično se </a:t>
            </a:r>
            <a:r>
              <a:rPr lang="en-US" sz="2200" dirty="0"/>
              <a:t>s</a:t>
            </a:r>
            <a:r>
              <a:rPr lang="hr-HR" sz="2200" dirty="0"/>
              <a:t>lažem                             </a:t>
            </a:r>
            <a:r>
              <a:rPr lang="en-US" sz="2200" dirty="0"/>
              <a:t>14,1</a:t>
            </a:r>
            <a:r>
              <a:rPr lang="hr-HR" sz="2200" dirty="0"/>
              <a:t> %</a:t>
            </a:r>
          </a:p>
          <a:p>
            <a:r>
              <a:rPr lang="en-US" sz="2200" dirty="0" err="1"/>
              <a:t>niti</a:t>
            </a:r>
            <a:r>
              <a:rPr lang="en-US" sz="2200" dirty="0"/>
              <a:t> se </a:t>
            </a:r>
            <a:r>
              <a:rPr lang="en-US" sz="2200" dirty="0" err="1"/>
              <a:t>slažem</a:t>
            </a:r>
            <a:r>
              <a:rPr lang="en-US" sz="2200" dirty="0"/>
              <a:t> </a:t>
            </a:r>
            <a:r>
              <a:rPr lang="en-US" sz="2200" dirty="0" err="1"/>
              <a:t>niti</a:t>
            </a:r>
            <a:r>
              <a:rPr lang="en-US" sz="2200" dirty="0"/>
              <a:t> se ne </a:t>
            </a:r>
            <a:r>
              <a:rPr lang="en-US" sz="2200" dirty="0" err="1"/>
              <a:t>slažem</a:t>
            </a:r>
            <a:r>
              <a:rPr lang="hr-HR" sz="2200" dirty="0"/>
              <a:t>             </a:t>
            </a:r>
            <a:r>
              <a:rPr lang="en-US" sz="2200" dirty="0"/>
              <a:t>12,7</a:t>
            </a:r>
            <a:r>
              <a:rPr lang="hr-HR" sz="2200" dirty="0"/>
              <a:t> %</a:t>
            </a:r>
          </a:p>
          <a:p>
            <a:r>
              <a:rPr lang="en-US" sz="2200" dirty="0"/>
              <a:t>ne </a:t>
            </a:r>
            <a:r>
              <a:rPr lang="en-US" sz="2200" dirty="0" err="1"/>
              <a:t>slažem</a:t>
            </a:r>
            <a:r>
              <a:rPr lang="en-US" sz="2200" dirty="0"/>
              <a:t> se</a:t>
            </a:r>
            <a:r>
              <a:rPr lang="hr-HR" sz="2200" dirty="0"/>
              <a:t>                                             </a:t>
            </a:r>
            <a:r>
              <a:rPr lang="en-US" sz="2200" dirty="0"/>
              <a:t>39,4</a:t>
            </a:r>
            <a:r>
              <a:rPr lang="hr-HR" sz="2200" dirty="0"/>
              <a:t> %</a:t>
            </a:r>
          </a:p>
          <a:p>
            <a:r>
              <a:rPr lang="en-US" sz="2200" dirty="0"/>
              <a:t>u </a:t>
            </a:r>
            <a:r>
              <a:rPr lang="en-US" sz="2200" dirty="0" err="1"/>
              <a:t>potpunosti</a:t>
            </a:r>
            <a:r>
              <a:rPr lang="en-US" sz="2200" dirty="0"/>
              <a:t> se ne </a:t>
            </a:r>
            <a:r>
              <a:rPr lang="en-US" sz="2200" dirty="0" err="1"/>
              <a:t>slažem</a:t>
            </a:r>
            <a:r>
              <a:rPr lang="hr-HR" sz="2200" dirty="0"/>
              <a:t>                     </a:t>
            </a:r>
            <a:r>
              <a:rPr lang="en-US" sz="2200" dirty="0"/>
              <a:t>25,4</a:t>
            </a:r>
            <a:r>
              <a:rPr lang="hr-HR" sz="2200" dirty="0"/>
              <a:t> %</a:t>
            </a:r>
          </a:p>
          <a:p>
            <a:pPr>
              <a:buNone/>
            </a:pPr>
            <a:endParaRPr lang="hr-HR" sz="2200" dirty="0"/>
          </a:p>
        </p:txBody>
      </p:sp>
      <p:sp>
        <p:nvSpPr>
          <p:cNvPr id="4" name="Pravokutnik 3"/>
          <p:cNvSpPr/>
          <p:nvPr/>
        </p:nvSpPr>
        <p:spPr>
          <a:xfrm>
            <a:off x="395536" y="3861048"/>
            <a:ext cx="67687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hr-HR" sz="2200" dirty="0"/>
          </a:p>
          <a:p>
            <a:pPr lvl="0">
              <a:buNone/>
            </a:pPr>
            <a:r>
              <a:rPr lang="hr-HR" sz="2200" dirty="0"/>
              <a:t>                  10. Koliko je 5% od 100?</a:t>
            </a:r>
          </a:p>
          <a:p>
            <a:pPr lvl="0">
              <a:buNone/>
            </a:pPr>
            <a:endParaRPr lang="hr-HR" sz="2200" dirty="0"/>
          </a:p>
          <a:p>
            <a:pPr>
              <a:buNone/>
            </a:pPr>
            <a:r>
              <a:rPr lang="hr-HR" sz="2200" dirty="0"/>
              <a:t>A)  95           B) 0,5      C) 5      D) 0,95      E) 9,5</a:t>
            </a:r>
          </a:p>
          <a:p>
            <a:endParaRPr lang="hr-HR" sz="2200" dirty="0"/>
          </a:p>
          <a:p>
            <a:pPr>
              <a:buFont typeface="Arial" pitchFamily="34" charset="0"/>
              <a:buChar char="•"/>
            </a:pPr>
            <a:r>
              <a:rPr lang="hr-HR" sz="2200" dirty="0"/>
              <a:t>  točno riješen                      52,1 %</a:t>
            </a:r>
          </a:p>
          <a:p>
            <a:pPr>
              <a:buFont typeface="Arial" pitchFamily="34" charset="0"/>
              <a:buChar char="•"/>
            </a:pPr>
            <a:r>
              <a:rPr lang="hr-HR" sz="2200" dirty="0"/>
              <a:t> pogrešno riješen                 47,9 %</a:t>
            </a:r>
          </a:p>
          <a:p>
            <a:pPr>
              <a:buFont typeface="Arial" pitchFamily="34" charset="0"/>
              <a:buChar char="•"/>
            </a:pPr>
            <a:r>
              <a:rPr lang="hr-HR" sz="2200" dirty="0"/>
              <a:t> neodgovoreno                       0,0 %</a:t>
            </a:r>
          </a:p>
          <a:p>
            <a:endParaRPr lang="hr-HR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hr-HR" sz="2600" dirty="0"/>
              <a:t>11 </a:t>
            </a:r>
            <a:r>
              <a:rPr lang="hr-HR" sz="2400" dirty="0"/>
              <a:t>Dva odjevna predmeta stoje 100 kn. Vrijednost jednog iznosi 74% od ukupno potrošenog novca. Koliko stoji drugi odjevni predmet?</a:t>
            </a:r>
          </a:p>
          <a:p>
            <a:r>
              <a:rPr lang="hr-HR" sz="2400" dirty="0"/>
              <a:t>točno riješen         70,4 %</a:t>
            </a:r>
          </a:p>
          <a:p>
            <a:r>
              <a:rPr lang="hr-HR" sz="2400" dirty="0"/>
              <a:t>pogrešno riješen   16,9 %</a:t>
            </a:r>
          </a:p>
          <a:p>
            <a:r>
              <a:rPr lang="hr-HR" sz="2400" dirty="0"/>
              <a:t>neodgovoreno      12,7 %</a:t>
            </a:r>
          </a:p>
          <a:p>
            <a:endParaRPr lang="hr-HR" sz="2400" dirty="0"/>
          </a:p>
          <a:p>
            <a:pPr>
              <a:buNone/>
            </a:pPr>
            <a:r>
              <a:rPr lang="hr-HR" sz="2400" dirty="0"/>
              <a:t>12. Neka smjesa sadrži tri tvari. </a:t>
            </a:r>
            <a:r>
              <a:rPr lang="hr-HR" sz="2400" dirty="0" err="1"/>
              <a:t>Maseni</a:t>
            </a:r>
            <a:r>
              <a:rPr lang="hr-HR" sz="2400" dirty="0"/>
              <a:t> udio jedne je 23%, a druge 46%. Koliko iznosi </a:t>
            </a:r>
            <a:r>
              <a:rPr lang="hr-HR" sz="2400" dirty="0" err="1"/>
              <a:t>maseni</a:t>
            </a:r>
            <a:r>
              <a:rPr lang="hr-HR" sz="2400" dirty="0"/>
              <a:t> udio treće tvari u smjesi?</a:t>
            </a:r>
          </a:p>
          <a:p>
            <a:pPr>
              <a:buNone/>
            </a:pPr>
            <a:r>
              <a:rPr lang="hr-HR" sz="2400" dirty="0"/>
              <a:t> </a:t>
            </a:r>
          </a:p>
          <a:p>
            <a:pPr marL="457200" indent="-457200">
              <a:buAutoNum type="alphaUcParenR"/>
            </a:pPr>
            <a:r>
              <a:rPr lang="hr-HR" sz="2400" dirty="0"/>
              <a:t>13%     B) 64%       C) 32%      D) 31%        E) 0,031</a:t>
            </a:r>
          </a:p>
          <a:p>
            <a:pPr marL="457200" indent="-457200">
              <a:buNone/>
            </a:pPr>
            <a:endParaRPr lang="hr-HR" sz="2400" dirty="0"/>
          </a:p>
          <a:p>
            <a:r>
              <a:rPr lang="hr-HR" sz="2400" dirty="0"/>
              <a:t>točno riješen           90,1 %</a:t>
            </a:r>
          </a:p>
          <a:p>
            <a:r>
              <a:rPr lang="hr-HR" sz="2400" dirty="0"/>
              <a:t>pogrešno riješen       5,6 %</a:t>
            </a:r>
          </a:p>
          <a:p>
            <a:r>
              <a:rPr lang="hr-HR" sz="2400" dirty="0"/>
              <a:t>neodgovoreno          1,4 %</a:t>
            </a:r>
          </a:p>
          <a:p>
            <a:pPr>
              <a:buNone/>
            </a:pPr>
            <a:r>
              <a:rPr lang="hr-HR" sz="2400" dirty="0"/>
              <a:t> </a:t>
            </a:r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577</Words>
  <Application>Microsoft Office PowerPoint</Application>
  <PresentationFormat>Prikaz na zaslonu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tema</vt:lpstr>
      <vt:lpstr>UTJECAJ MATEMATIČKIH KOMPETENCIJA NA RAZUMIJEVANJE KEMIJSKOG RAČUNA </vt:lpstr>
      <vt:lpstr>PowerPoint prezentacija</vt:lpstr>
      <vt:lpstr>   1. Nastavni sadržaj iz kemije je primjenjiv u svakodnevnom životu.   1         2        3       4       5 </vt:lpstr>
      <vt:lpstr> 2. Sadržaji matematike i kemije međusobno su povezani.   1        2         3       4       5 </vt:lpstr>
      <vt:lpstr>PowerPoint prezentacija</vt:lpstr>
      <vt:lpstr>PowerPoint prezentacija</vt:lpstr>
      <vt:lpstr> </vt:lpstr>
      <vt:lpstr>       3. Postoci su primjenjivi u svakodnevnim situacijama ( npr u trgovini).        1        2         3       4       5   </vt:lpstr>
      <vt:lpstr>PowerPoint prezentacija</vt:lpstr>
      <vt:lpstr>PowerPoint prezentacija</vt:lpstr>
      <vt:lpstr>PowerPoint prezentacija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MATEMATIČKOIH KOMPETENCIJA U RJEŠAVANJU KEMIJSKOG RAČUNA</dc:title>
  <dc:creator>Korisnik</dc:creator>
  <cp:lastModifiedBy>Tamara Banović</cp:lastModifiedBy>
  <cp:revision>42</cp:revision>
  <dcterms:created xsi:type="dcterms:W3CDTF">2014-01-03T15:59:28Z</dcterms:created>
  <dcterms:modified xsi:type="dcterms:W3CDTF">2019-06-28T07:11:20Z</dcterms:modified>
</cp:coreProperties>
</file>