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9"/>
  </p:notesMasterIdLst>
  <p:sldIdLst>
    <p:sldId id="286" r:id="rId2"/>
    <p:sldId id="287" r:id="rId3"/>
    <p:sldId id="288" r:id="rId4"/>
    <p:sldId id="274" r:id="rId5"/>
    <p:sldId id="277" r:id="rId6"/>
    <p:sldId id="263" r:id="rId7"/>
    <p:sldId id="278" r:id="rId8"/>
    <p:sldId id="256" r:id="rId9"/>
    <p:sldId id="257" r:id="rId10"/>
    <p:sldId id="290" r:id="rId11"/>
    <p:sldId id="279" r:id="rId12"/>
    <p:sldId id="295" r:id="rId13"/>
    <p:sldId id="268" r:id="rId14"/>
    <p:sldId id="269" r:id="rId15"/>
    <p:sldId id="271" r:id="rId16"/>
    <p:sldId id="272" r:id="rId17"/>
    <p:sldId id="28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0000"/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5" d="100"/>
          <a:sy n="65" d="100"/>
        </p:scale>
        <p:origin x="8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D6D6DB-E816-4C41-B2A1-619AC63338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9E6E9-8FE8-4AC8-9A3D-34C37BF739F1}" type="slidenum">
              <a:rPr lang="en-US"/>
              <a:pPr/>
              <a:t>4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6D6DB-E816-4C41-B2A1-619AC63338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0A393F-57EB-4E19-A8EC-E0B03AE91138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72331-154D-4718-AA4D-A9C79E497125}" type="slidenum">
              <a:rPr lang="en-US"/>
              <a:pPr/>
              <a:t>8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B971E-6DFD-4596-BB87-786D156B0E98}" type="slidenum">
              <a:rPr lang="en-US"/>
              <a:pPr/>
              <a:t>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2C939-6298-4588-93EC-A0A3CFE4205F}" type="slidenum">
              <a:rPr lang="en-US"/>
              <a:pPr/>
              <a:t>13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70980-1BD7-4B9C-9479-DF3BEFCBC344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B962F-4168-4F20-891C-038F60F80E5B}" type="slidenum">
              <a:rPr lang="en-US"/>
              <a:pPr/>
              <a:t>15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A879D-BFB7-4272-86DE-1F7875799877}" type="slidenum">
              <a:rPr lang="en-US"/>
              <a:pPr/>
              <a:t>16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281A-FEA0-4D3B-B287-5DF4F8267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281A-FEA0-4D3B-B287-5DF4F8267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281A-FEA0-4D3B-B287-5DF4F8267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281A-FEA0-4D3B-B287-5DF4F8267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281A-FEA0-4D3B-B287-5DF4F8267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281A-FEA0-4D3B-B287-5DF4F8267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281A-FEA0-4D3B-B287-5DF4F8267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281A-FEA0-4D3B-B287-5DF4F8267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281A-FEA0-4D3B-B287-5DF4F8267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281A-FEA0-4D3B-B287-5DF4F8267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281A-FEA0-4D3B-B287-5DF4F8267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3281A-FEA0-4D3B-B287-5DF4F8267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E1LGTrlPc8" TargetMode="External"/><Relationship Id="rId2" Type="http://schemas.openxmlformats.org/officeDocument/2006/relationships/hyperlink" Target="https://www.youtube.com/watch?v=YBtiHXFg1B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Glasine i ogovaranja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Jeste li ikad: npr. proširili zlonamjernu glasinu o nekome, ogovarali, objavili na društvenoj mreži ili slali poruke kojima ste ismijavali nekoga, rugali se, višekratno nekoga izostavili iz društva...</a:t>
            </a:r>
          </a:p>
          <a:p>
            <a:pPr lvl="0">
              <a:buClr>
                <a:schemeClr val="accent6">
                  <a:lumMod val="50000"/>
                </a:schemeClr>
              </a:buClr>
              <a:defRPr/>
            </a:pPr>
            <a:r>
              <a:rPr lang="hr-HR" dirty="0">
                <a:solidFill>
                  <a:schemeClr val="dk1"/>
                </a:solidFill>
              </a:rPr>
              <a:t>Što je ogovaranje?</a:t>
            </a:r>
          </a:p>
          <a:p>
            <a:pPr lvl="0">
              <a:buClr>
                <a:schemeClr val="accent6">
                  <a:lumMod val="50000"/>
                </a:schemeClr>
              </a:buClr>
              <a:defRPr/>
            </a:pPr>
            <a:r>
              <a:rPr lang="hr-HR" dirty="0">
                <a:solidFill>
                  <a:schemeClr val="dk1"/>
                </a:solidFill>
              </a:rPr>
              <a:t> Što su glasine?</a:t>
            </a:r>
          </a:p>
          <a:p>
            <a:pPr lvl="0">
              <a:buClr>
                <a:schemeClr val="accent6">
                  <a:lumMod val="50000"/>
                </a:schemeClr>
              </a:buClr>
              <a:defRPr/>
            </a:pPr>
            <a:r>
              <a:rPr lang="hr-HR" dirty="0"/>
              <a:t>Što je ruganje?</a:t>
            </a:r>
            <a:endParaRPr lang="hr-HR" dirty="0">
              <a:solidFill>
                <a:schemeClr val="dk1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Ruganje i ismijavanje</a:t>
            </a:r>
          </a:p>
        </p:txBody>
      </p:sp>
      <p:sp>
        <p:nvSpPr>
          <p:cNvPr id="3" name="Rectangle 2"/>
          <p:cNvSpPr/>
          <p:nvPr/>
        </p:nvSpPr>
        <p:spPr>
          <a:xfrm>
            <a:off x="1357290" y="2071678"/>
            <a:ext cx="550071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dirty="0"/>
              <a:t>Ismijavanje</a:t>
            </a:r>
            <a:r>
              <a:rPr lang="hr-HR" dirty="0"/>
              <a:t>, ruganje</a:t>
            </a:r>
            <a:r>
              <a:rPr lang="vi-VN" dirty="0"/>
              <a:t> </a:t>
            </a:r>
            <a:r>
              <a:rPr lang="hr-HR" dirty="0"/>
              <a:t>- </a:t>
            </a:r>
            <a:r>
              <a:rPr lang="vi-VN" dirty="0"/>
              <a:t>cilj </a:t>
            </a:r>
            <a:r>
              <a:rPr lang="hr-HR" dirty="0"/>
              <a:t>je </a:t>
            </a:r>
            <a:r>
              <a:rPr lang="vi-VN" dirty="0"/>
              <a:t>poniziti određene pojedince i odvojiti ih od ostalih.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1500166" y="4214818"/>
            <a:ext cx="4572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dirty="0"/>
              <a:t>Kada se drugome rugam je li to govori više o njemu uli o meni?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rot="20968256">
            <a:off x="424943" y="1025013"/>
            <a:ext cx="8229600" cy="15001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hr-HR" sz="2400" dirty="0"/>
          </a:p>
          <a:p>
            <a:r>
              <a:rPr lang="hr-HR" sz="2400" dirty="0"/>
              <a:t>Navedite primjer u kojem su vas ili nekoga koga poznajete ogovarali ili ismijavali. Kako ste se osjećali? </a:t>
            </a:r>
            <a:endParaRPr lang="en-US" sz="2400" dirty="0"/>
          </a:p>
        </p:txBody>
      </p:sp>
      <p:pic>
        <p:nvPicPr>
          <p:cNvPr id="4" name="Picture 2" descr="Image result for gossip and rum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500305"/>
            <a:ext cx="4786318" cy="31908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PRIČA</a:t>
            </a:r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80975" indent="-44450">
              <a:buNone/>
            </a:pPr>
            <a:r>
              <a:rPr lang="hr-HR" sz="2400" dirty="0">
                <a:latin typeface="Calibri" pitchFamily="34" charset="0"/>
              </a:rPr>
              <a:t>Jedan je dječak širio lažne glasine o starijem gospodinu iz susjedstva. Kada je shvatio da to što radi nije dobro, osjetio je krivnju, skupio hrabrost i krenuo se ispričati. Otišao je do susjedove kuće i rekao da mu je žao. Mudri gospodin je pogledao u njega. Rekao je da će mu oprostiti, ali prvo mora uzeti jastuk od perja, odnijeti ga na brdašce iznad kuće i istresti perje. Nakon toga neka sakupi perje i ponovno složi jastuk.  Dječak je otišao na brdo i istresao perje, ali je zaključio kako ne može sakupiti perje. Nakon toga, ponovno se vratio tražeći oprost. Gospodin mu je oprostio, a budući da je bio mudar  rekao mu je: Pripazi ubuduće na svoje riječi, one su kao perje! Jednom kad ih istreseš teško je vratiti nečije povjerenje.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28"/>
            <a:ext cx="7772400" cy="1390672"/>
          </a:xfrm>
          <a:effectLst>
            <a:outerShdw dist="35921" dir="2700000" algn="ctr" rotWithShape="0">
              <a:srgbClr val="808080"/>
            </a:outerShdw>
          </a:effectLst>
        </p:spPr>
        <p:txBody>
          <a:bodyPr>
            <a:noAutofit/>
          </a:bodyPr>
          <a:lstStyle/>
          <a:p>
            <a:r>
              <a:rPr lang="hr-HR" sz="2800" dirty="0"/>
              <a:t>Zašto ljudi ogovaraju ili šire glasine o drugima</a:t>
            </a:r>
            <a:r>
              <a:rPr lang="en-US" sz="2800" dirty="0"/>
              <a:t>?</a:t>
            </a:r>
            <a:r>
              <a:rPr lang="hr-HR" sz="2800" dirty="0"/>
              <a:t>Zašto ismijavaju ili isključuju druge iz društva?</a:t>
            </a:r>
            <a:endParaRPr lang="en-US" sz="28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28803"/>
            <a:ext cx="7786710" cy="4500594"/>
          </a:xfrm>
        </p:spPr>
        <p:txBody>
          <a:bodyPr>
            <a:normAutofit/>
          </a:bodyPr>
          <a:lstStyle/>
          <a:p>
            <a:pPr algn="l"/>
            <a:r>
              <a:rPr kumimoji="0" lang="hr-HR" sz="2800" dirty="0">
                <a:solidFill>
                  <a:srgbClr val="560000"/>
                </a:solidFill>
              </a:rPr>
              <a:t>Da se osjećaju superiorni.</a:t>
            </a:r>
            <a:endParaRPr kumimoji="0" lang="en-US" sz="2800" dirty="0">
              <a:solidFill>
                <a:srgbClr val="560000"/>
              </a:solidFill>
            </a:endParaRPr>
          </a:p>
          <a:p>
            <a:pPr algn="l"/>
            <a:r>
              <a:rPr kumimoji="0" lang="hr-HR" sz="2800" dirty="0">
                <a:solidFill>
                  <a:srgbClr val="560000"/>
                </a:solidFill>
              </a:rPr>
              <a:t>Da budu dio grupe.</a:t>
            </a:r>
          </a:p>
          <a:p>
            <a:pPr algn="l"/>
            <a:r>
              <a:rPr kumimoji="0" lang="hr-HR" sz="2800" dirty="0">
                <a:solidFill>
                  <a:srgbClr val="560000"/>
                </a:solidFill>
              </a:rPr>
              <a:t>Da privuku pažnju.</a:t>
            </a:r>
            <a:endParaRPr kumimoji="0" lang="en-US" sz="2800" dirty="0">
              <a:solidFill>
                <a:srgbClr val="560000"/>
              </a:solidFill>
            </a:endParaRPr>
          </a:p>
          <a:p>
            <a:pPr algn="l"/>
            <a:r>
              <a:rPr kumimoji="0" lang="hr-HR" sz="2800" dirty="0">
                <a:solidFill>
                  <a:srgbClr val="560000"/>
                </a:solidFill>
              </a:rPr>
              <a:t>Iz ljubomore ili osvete.</a:t>
            </a:r>
            <a:endParaRPr kumimoji="0" lang="en-US" sz="2800" dirty="0">
              <a:solidFill>
                <a:srgbClr val="560000"/>
              </a:solidFill>
            </a:endParaRPr>
          </a:p>
          <a:p>
            <a:pPr algn="l"/>
            <a:r>
              <a:rPr kumimoji="0" lang="hr-HR" sz="2800" dirty="0">
                <a:solidFill>
                  <a:srgbClr val="560000"/>
                </a:solidFill>
              </a:rPr>
              <a:t>Zato što im je dosadno.</a:t>
            </a:r>
            <a:endParaRPr kumimoji="0" lang="en-US" sz="2800" dirty="0">
              <a:solidFill>
                <a:srgbClr val="560000"/>
              </a:solidFill>
            </a:endParaRPr>
          </a:p>
          <a:p>
            <a:pPr algn="l"/>
            <a:r>
              <a:rPr kumimoji="0" lang="hr-HR" sz="2800" dirty="0">
                <a:solidFill>
                  <a:srgbClr val="560000"/>
                </a:solidFill>
              </a:rPr>
              <a:t>Zato što....završite rečenicu svojim razmišljanjima</a:t>
            </a:r>
            <a:endParaRPr kumimoji="0" lang="en-US" sz="2800" dirty="0">
              <a:solidFill>
                <a:srgbClr val="56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hr-HR" sz="3600" dirty="0">
                <a:solidFill>
                  <a:srgbClr val="7E0000"/>
                </a:solidFill>
              </a:rPr>
              <a:t>Zašto to boli? Zašto to nije u redu?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071688"/>
            <a:ext cx="6400800" cy="3752850"/>
          </a:xfrm>
        </p:spPr>
        <p:txBody>
          <a:bodyPr/>
          <a:lstStyle/>
          <a:p>
            <a:pPr algn="l"/>
            <a:r>
              <a:rPr kumimoji="0" lang="hr-HR" sz="2800" b="1" dirty="0">
                <a:solidFill>
                  <a:srgbClr val="560000"/>
                </a:solidFill>
              </a:rPr>
              <a:t>Riječi</a:t>
            </a:r>
            <a:r>
              <a:rPr kumimoji="0" lang="hr-HR" sz="2800" dirty="0">
                <a:solidFill>
                  <a:srgbClr val="560000"/>
                </a:solidFill>
              </a:rPr>
              <a:t> </a:t>
            </a:r>
            <a:r>
              <a:rPr kumimoji="0" lang="hr-HR" sz="2800" b="1" dirty="0">
                <a:solidFill>
                  <a:srgbClr val="560000"/>
                </a:solidFill>
              </a:rPr>
              <a:t>bole</a:t>
            </a:r>
            <a:r>
              <a:rPr kumimoji="0" lang="hr-HR" sz="2800" dirty="0">
                <a:solidFill>
                  <a:srgbClr val="560000"/>
                </a:solidFill>
              </a:rPr>
              <a:t> jednako ili čak i više od udarca!</a:t>
            </a:r>
          </a:p>
          <a:p>
            <a:pPr algn="l"/>
            <a:r>
              <a:rPr kumimoji="0" lang="hr-HR" sz="2800" dirty="0">
                <a:solidFill>
                  <a:srgbClr val="560000"/>
                </a:solidFill>
              </a:rPr>
              <a:t>Ogovaranje i glasine mogu biti </a:t>
            </a:r>
            <a:r>
              <a:rPr kumimoji="0" lang="hr-HR" sz="2800" b="1" dirty="0">
                <a:solidFill>
                  <a:srgbClr val="560000"/>
                </a:solidFill>
              </a:rPr>
              <a:t>oblik zlostavljanja</a:t>
            </a:r>
            <a:r>
              <a:rPr kumimoji="0" lang="hr-HR" sz="2800" dirty="0">
                <a:solidFill>
                  <a:srgbClr val="560000"/>
                </a:solidFill>
              </a:rPr>
              <a:t> drugoga – isključivanja, omalovažavanja…</a:t>
            </a:r>
            <a:r>
              <a:rPr kumimoji="0" lang="en-US" sz="2800" dirty="0">
                <a:solidFill>
                  <a:srgbClr val="560000"/>
                </a:solidFill>
              </a:rPr>
              <a:t> </a:t>
            </a:r>
            <a:endParaRPr kumimoji="0" lang="hr-HR" sz="2800" dirty="0">
              <a:solidFill>
                <a:srgbClr val="560000"/>
              </a:solidFill>
            </a:endParaRPr>
          </a:p>
          <a:p>
            <a:r>
              <a:rPr kumimoji="0" lang="hr-HR" sz="2800" dirty="0">
                <a:solidFill>
                  <a:srgbClr val="560000"/>
                </a:solidFill>
              </a:rPr>
              <a:t>Ogovaranje i glasine </a:t>
            </a:r>
            <a:r>
              <a:rPr kumimoji="0" lang="hr-HR" sz="2800" b="1" dirty="0">
                <a:solidFill>
                  <a:srgbClr val="560000"/>
                </a:solidFill>
              </a:rPr>
              <a:t>ruše</a:t>
            </a:r>
            <a:r>
              <a:rPr kumimoji="0" lang="hr-HR" sz="2800" dirty="0">
                <a:solidFill>
                  <a:srgbClr val="560000"/>
                </a:solidFill>
              </a:rPr>
              <a:t> </a:t>
            </a:r>
            <a:r>
              <a:rPr kumimoji="0" lang="hr-HR" sz="2800" b="1" dirty="0">
                <a:solidFill>
                  <a:srgbClr val="560000"/>
                </a:solidFill>
              </a:rPr>
              <a:t>povjerenje!</a:t>
            </a:r>
          </a:p>
          <a:p>
            <a:r>
              <a:rPr kumimoji="0" lang="en-US" sz="2400" dirty="0">
                <a:solidFill>
                  <a:srgbClr val="560000"/>
                </a:solidFill>
              </a:rPr>
              <a:t> </a:t>
            </a:r>
            <a:r>
              <a:rPr kumimoji="0" lang="hr-HR" sz="2800" dirty="0">
                <a:solidFill>
                  <a:srgbClr val="560000"/>
                </a:solidFill>
              </a:rPr>
              <a:t>Privatno je privatno!</a:t>
            </a:r>
            <a:endParaRPr kumimoji="0" lang="en-US" sz="2800" dirty="0">
              <a:solidFill>
                <a:srgbClr val="56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1285860"/>
            <a:ext cx="6929486" cy="4286280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kumimoji="0" lang="hr-HR" sz="2400" dirty="0">
                <a:solidFill>
                  <a:srgbClr val="560000"/>
                </a:solidFill>
              </a:rPr>
              <a:t>Kako bih se ja osjećao/osjećala da o meni netko govori/priča ružne stvari?</a:t>
            </a:r>
            <a:endParaRPr kumimoji="0" lang="en-US" sz="2400" dirty="0">
              <a:solidFill>
                <a:srgbClr val="560000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kumimoji="0" lang="hr-HR" sz="2400" dirty="0">
                <a:solidFill>
                  <a:srgbClr val="560000"/>
                </a:solidFill>
              </a:rPr>
              <a:t>Hoće li to utjecati na način kako drugi vide tu osobu i što o njoj misle?</a:t>
            </a:r>
          </a:p>
          <a:p>
            <a:pPr algn="l">
              <a:buFont typeface="Wingdings" pitchFamily="2" charset="2"/>
              <a:buChar char="§"/>
            </a:pPr>
            <a:r>
              <a:rPr kumimoji="0" lang="hr-HR" sz="2400" dirty="0">
                <a:solidFill>
                  <a:srgbClr val="560000"/>
                </a:solidFill>
              </a:rPr>
              <a:t>Kako bih se ja osjećao/osjećala da me netko ponižava, govori mi ili šalje neprimjerene poruke, ruga mi se, stalno me spočitava...?</a:t>
            </a:r>
          </a:p>
          <a:p>
            <a:pPr algn="l">
              <a:buFont typeface="Wingdings" pitchFamily="2" charset="2"/>
              <a:buChar char="§"/>
            </a:pPr>
            <a:r>
              <a:rPr kumimoji="0" lang="hr-HR" sz="2400" dirty="0">
                <a:solidFill>
                  <a:srgbClr val="560000"/>
                </a:solidFill>
              </a:rPr>
              <a:t>Želim li da se drugi odnose prema meni s uvažavanjem i poštovanjem? Kako se ja trebam ponašati prema drugima?</a:t>
            </a:r>
          </a:p>
          <a:p>
            <a:pPr algn="l"/>
            <a:endParaRPr kumimoji="0" lang="en-US" sz="2400" dirty="0">
              <a:solidFill>
                <a:srgbClr val="560000"/>
              </a:solidFill>
            </a:endParaRPr>
          </a:p>
          <a:p>
            <a:pPr algn="l"/>
            <a:endParaRPr kumimoji="0" lang="hr-HR" sz="2400" dirty="0">
              <a:solidFill>
                <a:srgbClr val="56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Zaustavi!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214563"/>
            <a:ext cx="7572375" cy="3490912"/>
          </a:xfrm>
        </p:spPr>
        <p:txBody>
          <a:bodyPr/>
          <a:lstStyle/>
          <a:p>
            <a:pPr algn="l"/>
            <a:r>
              <a:rPr kumimoji="0" lang="hr-HR" b="1" dirty="0">
                <a:solidFill>
                  <a:srgbClr val="560000"/>
                </a:solidFill>
              </a:rPr>
              <a:t>Neka glasine i ogovaranja prestanu s tobom!</a:t>
            </a:r>
          </a:p>
          <a:p>
            <a:pPr algn="l"/>
            <a:r>
              <a:rPr kumimoji="0" lang="hr-HR" b="1" dirty="0">
                <a:solidFill>
                  <a:srgbClr val="560000"/>
                </a:solidFill>
              </a:rPr>
              <a:t>Ne budi dio publike!</a:t>
            </a:r>
          </a:p>
          <a:p>
            <a:pPr algn="l"/>
            <a:r>
              <a:rPr kumimoji="0" lang="hr-HR" b="1" dirty="0">
                <a:solidFill>
                  <a:srgbClr val="560000"/>
                </a:solidFill>
              </a:rPr>
              <a:t>Poštuj tuđu privatnost!</a:t>
            </a:r>
            <a:endParaRPr kumimoji="0" lang="en-US" dirty="0">
              <a:solidFill>
                <a:srgbClr val="560000"/>
              </a:solidFill>
            </a:endParaRPr>
          </a:p>
          <a:p>
            <a:pPr algn="l"/>
            <a:r>
              <a:rPr kumimoji="0" lang="hr-HR" b="1" dirty="0">
                <a:solidFill>
                  <a:srgbClr val="560000"/>
                </a:solidFill>
              </a:rPr>
              <a:t>Zaustavi svaki oblik nasilja!</a:t>
            </a:r>
            <a:endParaRPr kumimoji="0" lang="en-US" b="1" dirty="0">
              <a:solidFill>
                <a:srgbClr val="560000"/>
              </a:solidFill>
            </a:endParaRPr>
          </a:p>
          <a:p>
            <a:pPr algn="l"/>
            <a:r>
              <a:rPr kumimoji="0" lang="en-US" sz="2800" dirty="0">
                <a:solidFill>
                  <a:srgbClr val="560000"/>
                </a:solidFill>
              </a:rPr>
              <a:t>	</a:t>
            </a:r>
          </a:p>
        </p:txBody>
      </p:sp>
      <p:pic>
        <p:nvPicPr>
          <p:cNvPr id="5124" name="Picture 4" descr="Image result for s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928934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/>
          </a:p>
          <a:p>
            <a:r>
              <a:rPr lang="en-US" dirty="0"/>
              <a:t> </a:t>
            </a:r>
            <a:r>
              <a:rPr lang="hr-HR" dirty="0"/>
              <a:t>Umjesto širenja negativnih glasina, dijelite "poštovanje" jedni s drugima. Recite nešto lijepo o nekome od svojih kolega i potaknite ih da to dijele s drugima!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IZAZOV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Tko će se natjecati u izazovu: </a:t>
            </a:r>
          </a:p>
          <a:p>
            <a:pPr>
              <a:buNone/>
            </a:pPr>
            <a:r>
              <a:rPr lang="hr-HR" dirty="0"/>
              <a:t>Pasta za zube</a:t>
            </a:r>
          </a:p>
        </p:txBody>
      </p:sp>
      <p:pic>
        <p:nvPicPr>
          <p:cNvPr id="1026" name="Picture 2" descr="četkica i pasta za zube in Crna Gora · Global Symbo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000372"/>
            <a:ext cx="2695575" cy="2695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8604"/>
            <a:ext cx="7772400" cy="5667396"/>
          </a:xfrm>
        </p:spPr>
        <p:txBody>
          <a:bodyPr>
            <a:normAutofit lnSpcReduction="10000"/>
          </a:bodyPr>
          <a:lstStyle/>
          <a:p>
            <a:r>
              <a:rPr lang="hr-HR" dirty="0"/>
              <a:t>Riječi su kao pasta za zube: ne mogu se povući nakon što ih izgovorimo, stoga bismo morali razmisliti o učinku svojih riječi.</a:t>
            </a:r>
          </a:p>
          <a:p>
            <a:r>
              <a:rPr lang="hr-HR" dirty="0">
                <a:hlinkClick r:id="rId2"/>
              </a:rPr>
              <a:t>https://www.youtube.com/watch?v=YBtiHXFg1Bg</a:t>
            </a:r>
            <a:endParaRPr lang="hr-HR" dirty="0"/>
          </a:p>
          <a:p>
            <a:r>
              <a:rPr lang="hr-HR" dirty="0">
                <a:hlinkClick r:id="rId3"/>
              </a:rPr>
              <a:t>https://www.youtube.com/watch?v=CE1LGTrlPc8</a:t>
            </a:r>
            <a:endParaRPr lang="hr-HR" dirty="0"/>
          </a:p>
          <a:p>
            <a:r>
              <a:rPr lang="hr-HR" b="1" dirty="0"/>
              <a:t>Gledanjem nasilja i ne reagiranjem na njega, i sami pasivno podržavamo nečiji nasilni obrazac ponašanja.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685800" y="533400"/>
            <a:ext cx="3028944" cy="11430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2060"/>
                </a:solidFill>
              </a:rPr>
              <a:t>VRSTE NASILJA</a:t>
            </a:r>
            <a:endParaRPr lang="hr-HR" dirty="0"/>
          </a:p>
        </p:txBody>
      </p:sp>
      <p:pic>
        <p:nvPicPr>
          <p:cNvPr id="9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142852"/>
            <a:ext cx="5279217" cy="3519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Elipsasti oblačić 9"/>
          <p:cNvSpPr/>
          <p:nvPr/>
        </p:nvSpPr>
        <p:spPr>
          <a:xfrm>
            <a:off x="571472" y="2000240"/>
            <a:ext cx="8143900" cy="4572032"/>
          </a:xfrm>
          <a:prstGeom prst="wedgeEllipseCallout">
            <a:avLst>
              <a:gd name="adj1" fmla="val -65258"/>
              <a:gd name="adj2" fmla="val 3832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600" dirty="0"/>
              <a:t>Prema (UNICEF, 2004) nasilje je podijeljeno u sljedeće skupine: </a:t>
            </a:r>
            <a:endParaRPr lang="hr-HR" sz="1600" dirty="0"/>
          </a:p>
          <a:p>
            <a:pPr marL="342900" indent="-342900" algn="ctr">
              <a:buAutoNum type="arabicPeriod"/>
            </a:pPr>
            <a:r>
              <a:rPr lang="vi-VN" sz="1600" dirty="0"/>
              <a:t>VERBALNO – dobacivanje, izrugivanje, zadirkivanje, omalovažavanje, prijetnje </a:t>
            </a:r>
            <a:endParaRPr lang="hr-HR" sz="1600" dirty="0"/>
          </a:p>
          <a:p>
            <a:pPr marL="342900" indent="-342900" algn="ctr"/>
            <a:r>
              <a:rPr lang="hr-HR" sz="1600" dirty="0"/>
              <a:t>2. </a:t>
            </a:r>
            <a:r>
              <a:rPr lang="vi-VN" sz="1600" dirty="0"/>
              <a:t>PSIHOLOŠKO – ucjenjivanje, oštećivanje imovine, krađa i bacanje stvari, prijeteće pogledi,</a:t>
            </a:r>
            <a:r>
              <a:rPr lang="hr-HR" sz="1600" dirty="0"/>
              <a:t> omalovažavanje,</a:t>
            </a:r>
          </a:p>
          <a:p>
            <a:pPr marL="342900" indent="-342900" algn="ctr"/>
            <a:r>
              <a:rPr lang="vi-VN" sz="1600" dirty="0"/>
              <a:t>3. SOCIJALNO – izbjegavanje, ignoriranje, isključivanje iz aktivnosti</a:t>
            </a:r>
            <a:r>
              <a:rPr lang="hr-HR" sz="1600" dirty="0"/>
              <a:t> ili skupine, </a:t>
            </a:r>
            <a:r>
              <a:rPr lang="vi-VN" sz="1600" dirty="0"/>
              <a:t>ogovaranje i širenje zlobnih tračeva, pritisak na druge da se ne druže, izoliranje </a:t>
            </a:r>
            <a:endParaRPr lang="hr-HR" sz="1600" dirty="0"/>
          </a:p>
          <a:p>
            <a:pPr marL="342900" indent="-342900" algn="ctr"/>
            <a:r>
              <a:rPr lang="vi-VN" sz="1600" dirty="0"/>
              <a:t>4. TJELESNO – guranje, rušenje, udaranje, nanošenje boli, fizičko sputavanje, zatvaranje u neki prostor</a:t>
            </a:r>
            <a:endParaRPr lang="hr-HR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Da ili ne? Razmislite!</a:t>
            </a:r>
          </a:p>
        </p:txBody>
      </p:sp>
      <p:sp>
        <p:nvSpPr>
          <p:cNvPr id="5" name="Rezervirano mjesto sadržaja 2"/>
          <p:cNvSpPr>
            <a:spLocks noGrp="1"/>
          </p:cNvSpPr>
          <p:nvPr>
            <p:ph idx="1"/>
          </p:nvPr>
        </p:nvSpPr>
        <p:spPr>
          <a:xfrm>
            <a:off x="714348" y="2214554"/>
            <a:ext cx="7772400" cy="366237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  <a:buFont typeface="Wingdings 2" pitchFamily="18" charset="2"/>
              <a:buChar char=""/>
            </a:pPr>
            <a:endParaRPr lang="hr-HR" sz="2600" dirty="0"/>
          </a:p>
          <a:p>
            <a:pPr>
              <a:buClr>
                <a:schemeClr val="accent6">
                  <a:lumMod val="50000"/>
                </a:schemeClr>
              </a:buClr>
              <a:buFont typeface="Wingdings 2" pitchFamily="18" charset="2"/>
              <a:buChar char=""/>
            </a:pPr>
            <a:r>
              <a:rPr lang="hr-HR" sz="2600" dirty="0"/>
              <a:t>Ogovaranje je kada ljudi pričaju o nekome iza leđa.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 2" pitchFamily="18" charset="2"/>
              <a:buChar char=""/>
            </a:pPr>
            <a:r>
              <a:rPr lang="hr-HR" sz="2600" dirty="0"/>
              <a:t>Ogovaranje je kada kažeš nekome u lice ono što ne želi čuti.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 2" pitchFamily="18" charset="2"/>
              <a:buChar char=""/>
            </a:pPr>
            <a:r>
              <a:rPr lang="hr-HR" sz="2600" dirty="0"/>
              <a:t>Ogovaranje može biti između nekoliko osoba, ali se ne mora širiti.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 2" pitchFamily="18" charset="2"/>
              <a:buChar char=""/>
            </a:pPr>
            <a:r>
              <a:rPr lang="hr-HR" sz="2600" dirty="0"/>
              <a:t>Ogovaranje najčešće ima negativan prizvuk.</a:t>
            </a:r>
          </a:p>
          <a:p>
            <a:pPr>
              <a:buClr>
                <a:schemeClr val="accent6">
                  <a:lumMod val="50000"/>
                </a:schemeClr>
              </a:buClr>
              <a:buNone/>
            </a:pPr>
            <a:endParaRPr lang="hr-HR" sz="2600" dirty="0"/>
          </a:p>
          <a:p>
            <a:pPr>
              <a:buClr>
                <a:schemeClr val="accent6">
                  <a:lumMod val="50000"/>
                </a:schemeClr>
              </a:buClr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8868"/>
            <a:ext cx="6400800" cy="3000396"/>
          </a:xfrm>
        </p:spPr>
        <p:txBody>
          <a:bodyPr/>
          <a:lstStyle/>
          <a:p>
            <a:r>
              <a:rPr kumimoji="0" lang="hr-HR" b="1" dirty="0">
                <a:solidFill>
                  <a:srgbClr val="560000"/>
                </a:solidFill>
              </a:rPr>
              <a:t>Ogovaranje</a:t>
            </a:r>
            <a:r>
              <a:rPr kumimoji="0" lang="hr-HR" dirty="0">
                <a:solidFill>
                  <a:srgbClr val="560000"/>
                </a:solidFill>
              </a:rPr>
              <a:t> je kada pričaš o nekome iza leđa, kada drugim osobama iznosiš nečije slabosti, mane ili pogreške.</a:t>
            </a:r>
            <a:endParaRPr kumimoji="0" lang="en-US" dirty="0">
              <a:solidFill>
                <a:srgbClr val="560000"/>
              </a:solidFill>
            </a:endParaRPr>
          </a:p>
          <a:p>
            <a:endParaRPr lang="en-US" dirty="0">
              <a:solidFill>
                <a:srgbClr val="7E0000"/>
              </a:solidFill>
              <a:latin typeface="Comic Sans MS" pitchFamily="6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Da ili ne? Razmislite!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1434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hr-HR" sz="2600" dirty="0"/>
              <a:t>Glasine su najčešće provjerene informacije o nekome.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hr-HR" sz="2600" dirty="0"/>
              <a:t>Glasine se namjerno šire kako bi nekoga dovele u nevolju ili povrijedile osjećaje.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hr-HR" sz="2600" dirty="0"/>
              <a:t>Glasine mogu biti istinite, </a:t>
            </a:r>
            <a:r>
              <a:rPr lang="hr-HR" sz="2600" dirty="0" err="1"/>
              <a:t>poluistinite</a:t>
            </a:r>
            <a:r>
              <a:rPr lang="hr-HR" sz="2600" dirty="0"/>
              <a:t> ili neistinite i može ih bilo tko širiti.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hr-HR" sz="2600" dirty="0"/>
              <a:t>Mnogi koji šire glasine ne razmišljaju jesu li istinite ili ne.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endParaRPr lang="hr-HR" sz="2600" dirty="0"/>
          </a:p>
          <a:p>
            <a:pPr>
              <a:buClr>
                <a:schemeClr val="accent6">
                  <a:lumMod val="50000"/>
                </a:schemeClr>
              </a:buClr>
            </a:pPr>
            <a:endParaRPr lang="hr-HR" sz="2600" dirty="0"/>
          </a:p>
          <a:p>
            <a:pPr>
              <a:buClr>
                <a:schemeClr val="accent6">
                  <a:lumMod val="50000"/>
                </a:schemeClr>
              </a:buClr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428736"/>
            <a:ext cx="7772400" cy="1143000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hr-HR" dirty="0">
                <a:solidFill>
                  <a:srgbClr val="7E0000"/>
                </a:solidFill>
              </a:rPr>
              <a:t>Glasine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8662" y="2714620"/>
            <a:ext cx="6858048" cy="2643206"/>
          </a:xfrm>
        </p:spPr>
        <p:txBody>
          <a:bodyPr/>
          <a:lstStyle/>
          <a:p>
            <a:r>
              <a:rPr kumimoji="0" lang="hr-HR" dirty="0">
                <a:solidFill>
                  <a:srgbClr val="560000"/>
                </a:solidFill>
              </a:rPr>
              <a:t>Glasine </a:t>
            </a:r>
            <a:r>
              <a:rPr kumimoji="0" lang="en-US" dirty="0">
                <a:solidFill>
                  <a:srgbClr val="560000"/>
                </a:solidFill>
              </a:rPr>
              <a:t> </a:t>
            </a:r>
            <a:r>
              <a:rPr kumimoji="0" lang="hr-HR" dirty="0">
                <a:solidFill>
                  <a:srgbClr val="560000"/>
                </a:solidFill>
              </a:rPr>
              <a:t>su neprovjerene priče ili informacije, što znači da osoba koja ih priča </a:t>
            </a:r>
            <a:r>
              <a:rPr kumimoji="0" lang="hr-HR" dirty="0">
                <a:solidFill>
                  <a:srgbClr val="C00000"/>
                </a:solidFill>
              </a:rPr>
              <a:t>ne zna </a:t>
            </a:r>
            <a:r>
              <a:rPr kumimoji="0" lang="hr-HR" dirty="0">
                <a:solidFill>
                  <a:srgbClr val="560000"/>
                </a:solidFill>
              </a:rPr>
              <a:t>jesu li istinite ili ne. </a:t>
            </a:r>
            <a:endParaRPr kumimoji="0" lang="en-US" dirty="0">
              <a:solidFill>
                <a:srgbClr val="560000"/>
              </a:solidFill>
            </a:endParaRPr>
          </a:p>
          <a:p>
            <a:endParaRPr lang="en-US" dirty="0">
              <a:solidFill>
                <a:srgbClr val="7E0000"/>
              </a:solidFill>
              <a:latin typeface="Comic Sans MS" pitchFamily="6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562600" y="4648200"/>
            <a:ext cx="25685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200">
              <a:solidFill>
                <a:srgbClr val="000000"/>
              </a:solidFill>
              <a:latin typeface="Helvetica" pitchFamily="64" charset="0"/>
            </a:endParaRPr>
          </a:p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921375" y="45593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r-Latn-C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hr-HR" dirty="0">
                <a:solidFill>
                  <a:srgbClr val="7E0000"/>
                </a:solidFill>
              </a:rPr>
              <a:t>Kako se glasine šire?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/>
          <a:p>
            <a:r>
              <a:rPr kumimoji="0" lang="hr-HR" dirty="0">
                <a:solidFill>
                  <a:srgbClr val="560000"/>
                </a:solidFill>
              </a:rPr>
              <a:t>Od osobe do osobe ili od jedne osobe u grupu</a:t>
            </a:r>
            <a:r>
              <a:rPr kumimoji="0" lang="en-US" dirty="0">
                <a:solidFill>
                  <a:srgbClr val="560000"/>
                </a:solidFill>
              </a:rPr>
              <a:t>.  </a:t>
            </a:r>
            <a:r>
              <a:rPr kumimoji="0" lang="hr-HR" dirty="0">
                <a:solidFill>
                  <a:srgbClr val="560000"/>
                </a:solidFill>
              </a:rPr>
              <a:t>To se obično događa nekome iza leđa.</a:t>
            </a:r>
            <a:endParaRPr kumimoji="0" lang="en-US" dirty="0">
              <a:solidFill>
                <a:srgbClr val="560000"/>
              </a:solidFill>
            </a:endParaRPr>
          </a:p>
          <a:p>
            <a:endParaRPr lang="en-US" dirty="0">
              <a:solidFill>
                <a:srgbClr val="7E0000"/>
              </a:solidFill>
              <a:latin typeface="Comic Sans MS" pitchFamily="6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837</Words>
  <Application>Microsoft Office PowerPoint</Application>
  <PresentationFormat>Prikaz na zaslonu (4:3)</PresentationFormat>
  <Paragraphs>81</Paragraphs>
  <Slides>17</Slides>
  <Notes>9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4" baseType="lpstr">
      <vt:lpstr>Arial</vt:lpstr>
      <vt:lpstr>Calibri</vt:lpstr>
      <vt:lpstr>Comic Sans MS</vt:lpstr>
      <vt:lpstr>Helvetica</vt:lpstr>
      <vt:lpstr>Wingdings</vt:lpstr>
      <vt:lpstr>Wingdings 2</vt:lpstr>
      <vt:lpstr>Office Theme</vt:lpstr>
      <vt:lpstr>Glasine i ogovaranja</vt:lpstr>
      <vt:lpstr>IZAZOV</vt:lpstr>
      <vt:lpstr>PowerPoint prezentacija</vt:lpstr>
      <vt:lpstr>VRSTE NASILJA</vt:lpstr>
      <vt:lpstr>Da ili ne? Razmislite!</vt:lpstr>
      <vt:lpstr>PowerPoint prezentacija</vt:lpstr>
      <vt:lpstr>Da ili ne? Razmislite!</vt:lpstr>
      <vt:lpstr>Glasine</vt:lpstr>
      <vt:lpstr>Kako se glasine šire?</vt:lpstr>
      <vt:lpstr>Ruganje i ismijavanje</vt:lpstr>
      <vt:lpstr>PowerPoint prezentacija</vt:lpstr>
      <vt:lpstr>PRIČA</vt:lpstr>
      <vt:lpstr>Zašto ljudi ogovaraju ili šire glasine o drugima?Zašto ismijavaju ili isključuju druge iz društva?</vt:lpstr>
      <vt:lpstr>Zašto to boli? Zašto to nije u redu?</vt:lpstr>
      <vt:lpstr>PowerPoint prezentacija</vt:lpstr>
      <vt:lpstr>Zaustavi!</vt:lpstr>
      <vt:lpstr>PowerPoint prezentacija</vt:lpstr>
    </vt:vector>
  </TitlesOfParts>
  <Company>Jayne Shea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RUMOR</dc:title>
  <dc:creator>Jayne Shea</dc:creator>
  <cp:lastModifiedBy>Sanja Pešić</cp:lastModifiedBy>
  <cp:revision>49</cp:revision>
  <dcterms:created xsi:type="dcterms:W3CDTF">2006-01-29T15:13:36Z</dcterms:created>
  <dcterms:modified xsi:type="dcterms:W3CDTF">2023-02-02T10:05:15Z</dcterms:modified>
</cp:coreProperties>
</file>