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2" r:id="rId24"/>
    <p:sldId id="278" r:id="rId25"/>
    <p:sldId id="279" r:id="rId26"/>
    <p:sldId id="280" r:id="rId27"/>
    <p:sldId id="281" r:id="rId28"/>
    <p:sldId id="283" r:id="rId2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40D3-9D55-45E4-957A-40FF4A2BDF04}" type="datetimeFigureOut">
              <a:rPr lang="hr-HR" smtClean="0"/>
              <a:pPr/>
              <a:t>25.6.2019.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CFD4-5CDB-422C-9110-BF9232F513C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40D3-9D55-45E4-957A-40FF4A2BDF04}" type="datetimeFigureOut">
              <a:rPr lang="hr-HR" smtClean="0"/>
              <a:pPr/>
              <a:t>25.6.2019.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CFD4-5CDB-422C-9110-BF9232F513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40D3-9D55-45E4-957A-40FF4A2BDF04}" type="datetimeFigureOut">
              <a:rPr lang="hr-HR" smtClean="0"/>
              <a:pPr/>
              <a:t>25.6.2019.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CFD4-5CDB-422C-9110-BF9232F513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40D3-9D55-45E4-957A-40FF4A2BDF04}" type="datetimeFigureOut">
              <a:rPr lang="hr-HR" smtClean="0"/>
              <a:pPr/>
              <a:t>25.6.2019.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CFD4-5CDB-422C-9110-BF9232F513C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40D3-9D55-45E4-957A-40FF4A2BDF04}" type="datetimeFigureOut">
              <a:rPr lang="hr-HR" smtClean="0"/>
              <a:pPr/>
              <a:t>25.6.2019.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CFD4-5CDB-422C-9110-BF9232F513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40D3-9D55-45E4-957A-40FF4A2BDF04}" type="datetimeFigureOut">
              <a:rPr lang="hr-HR" smtClean="0"/>
              <a:pPr/>
              <a:t>25.6.2019.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CFD4-5CDB-422C-9110-BF9232F513C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40D3-9D55-45E4-957A-40FF4A2BDF04}" type="datetimeFigureOut">
              <a:rPr lang="hr-HR" smtClean="0"/>
              <a:pPr/>
              <a:t>25.6.2019.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CFD4-5CDB-422C-9110-BF9232F513C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40D3-9D55-45E4-957A-40FF4A2BDF04}" type="datetimeFigureOut">
              <a:rPr lang="hr-HR" smtClean="0"/>
              <a:pPr/>
              <a:t>25.6.2019.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CFD4-5CDB-422C-9110-BF9232F513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40D3-9D55-45E4-957A-40FF4A2BDF04}" type="datetimeFigureOut">
              <a:rPr lang="hr-HR" smtClean="0"/>
              <a:pPr/>
              <a:t>25.6.2019.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CFD4-5CDB-422C-9110-BF9232F513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40D3-9D55-45E4-957A-40FF4A2BDF04}" type="datetimeFigureOut">
              <a:rPr lang="hr-HR" smtClean="0"/>
              <a:pPr/>
              <a:t>25.6.2019.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CFD4-5CDB-422C-9110-BF9232F513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40D3-9D55-45E4-957A-40FF4A2BDF04}" type="datetimeFigureOut">
              <a:rPr lang="hr-HR" smtClean="0"/>
              <a:pPr/>
              <a:t>25.6.2019.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CFD4-5CDB-422C-9110-BF9232F513C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1740D3-9D55-45E4-957A-40FF4A2BDF04}" type="datetimeFigureOut">
              <a:rPr lang="hr-HR" smtClean="0"/>
              <a:pPr/>
              <a:t>25.6.2019.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14CFD4-5CDB-422C-9110-BF9232F513C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000505"/>
            <a:ext cx="5637010" cy="1934160"/>
          </a:xfrm>
        </p:spPr>
        <p:txBody>
          <a:bodyPr>
            <a:normAutofit/>
          </a:bodyPr>
          <a:lstStyle/>
          <a:p>
            <a:r>
              <a:rPr lang="hr-HR" dirty="0" smtClean="0"/>
              <a:t>3.4.2019.</a:t>
            </a:r>
          </a:p>
          <a:p>
            <a:r>
              <a:rPr lang="hr-HR" dirty="0" smtClean="0"/>
              <a:t>Sanja Pešić,voditeljica Tima za kvalitetu</a:t>
            </a:r>
          </a:p>
          <a:p>
            <a:endParaRPr lang="hr-HR" dirty="0" smtClean="0"/>
          </a:p>
          <a:p>
            <a:r>
              <a:rPr lang="hr-HR" dirty="0" smtClean="0"/>
              <a:t>Petra Anić,pedagoginja</a:t>
            </a:r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1714489"/>
            <a:ext cx="7175351" cy="1928826"/>
          </a:xfrm>
        </p:spPr>
        <p:txBody>
          <a:bodyPr/>
          <a:lstStyle/>
          <a:p>
            <a:r>
              <a:rPr lang="hr-HR" dirty="0" smtClean="0"/>
              <a:t>Vrednovanje učitelja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30521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i="1" dirty="0"/>
              <a:t>PREDMETNA NASTAVA</a:t>
            </a:r>
            <a:r>
              <a:rPr lang="hr-HR" sz="3200" dirty="0"/>
              <a:t/>
            </a:r>
            <a:br>
              <a:rPr lang="hr-HR" sz="3200" dirty="0"/>
            </a:br>
            <a:r>
              <a:rPr lang="hr-HR" sz="3200" dirty="0" smtClean="0"/>
              <a:t>Način tumačenja i izlaganja gradiva je jasan i razumljiv</a:t>
            </a:r>
            <a:endParaRPr lang="hr-HR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1" y="609600"/>
            <a:ext cx="468305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5793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i="1" dirty="0" smtClean="0"/>
              <a:t>PREDMETNA NASTAVA</a:t>
            </a: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>Nastavni satovi su uglavnom zanimljivi i dinamični</a:t>
            </a:r>
            <a:endParaRPr lang="hr-HR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1" y="685800"/>
            <a:ext cx="4495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5186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i="1" dirty="0" smtClean="0"/>
              <a:t>PREDMETNA NASTAVA</a:t>
            </a:r>
            <a:br>
              <a:rPr lang="hr-HR" sz="3200" i="1" dirty="0" smtClean="0"/>
            </a:br>
            <a:r>
              <a:rPr lang="hr-HR" sz="3200" dirty="0" smtClean="0"/>
              <a:t>Osjećam se slobodno obratiti učitelju/ici u bilo kojoj potrebi</a:t>
            </a:r>
            <a:endParaRPr lang="hr-HR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4949" y="609600"/>
            <a:ext cx="4454451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190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i="1" dirty="0"/>
              <a:t>PREDMETNA NASTAVA</a:t>
            </a:r>
            <a:br>
              <a:rPr lang="hr-HR" sz="3200" i="1" dirty="0"/>
            </a:br>
            <a:r>
              <a:rPr lang="hr-HR" sz="3200" i="1" dirty="0" smtClean="0"/>
              <a:t>Učitelj nas uključuje u nastavu kroz praktične radove</a:t>
            </a:r>
            <a:endParaRPr lang="hr-HR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4949" y="731838"/>
            <a:ext cx="4336901" cy="347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4074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i="1" dirty="0"/>
              <a:t>PREDMETNA </a:t>
            </a:r>
            <a:r>
              <a:rPr lang="hr-HR" sz="3200" i="1" dirty="0" smtClean="0"/>
              <a:t>NASTAVA</a:t>
            </a:r>
            <a:br>
              <a:rPr lang="hr-HR" sz="3200" i="1" dirty="0" smtClean="0"/>
            </a:br>
            <a:r>
              <a:rPr lang="hr-HR" sz="3200" i="1" dirty="0" smtClean="0"/>
              <a:t>Često učimo timski i kroz projekte </a:t>
            </a:r>
            <a:endParaRPr lang="hr-HR" sz="3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1" y="609600"/>
            <a:ext cx="464820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139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i="1" dirty="0"/>
              <a:t>PREDMETNA NASTAVA</a:t>
            </a:r>
            <a:br>
              <a:rPr lang="hr-HR" sz="3200" i="1" dirty="0"/>
            </a:br>
            <a:r>
              <a:rPr lang="hr-HR" sz="3200" i="1" dirty="0" smtClean="0"/>
              <a:t>Učitelj objektivno primjećuje i procjenjuje trud i rad učenika</a:t>
            </a:r>
            <a:endParaRPr lang="hr-HR" sz="3200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09600"/>
            <a:ext cx="4682634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102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i="1" dirty="0" smtClean="0">
                <a:effectLst/>
                <a:latin typeface="Calibri"/>
                <a:ea typeface="Calibri"/>
                <a:cs typeface="Times New Roman"/>
              </a:rPr>
              <a:t>RAZREDNA NASTAVA</a:t>
            </a:r>
            <a:r>
              <a:rPr lang="hr-HR" sz="48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hr-HR" sz="48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hr-HR" sz="4400" dirty="0" smtClean="0">
                <a:effectLst/>
                <a:latin typeface="Calibri"/>
                <a:ea typeface="Calibri"/>
                <a:cs typeface="Times New Roman"/>
              </a:rPr>
              <a:t>Na </a:t>
            </a:r>
            <a:r>
              <a:rPr lang="hr-HR" sz="4400" dirty="0">
                <a:effectLst/>
                <a:latin typeface="Calibri"/>
                <a:ea typeface="Calibri"/>
                <a:cs typeface="Times New Roman"/>
              </a:rPr>
              <a:t>satu mi je lijepo i zabavno</a:t>
            </a:r>
            <a:endParaRPr lang="hr-HR" sz="44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4949" y="731838"/>
            <a:ext cx="4454451" cy="347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476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</a:rPr>
              <a:t>RAZREDNA </a:t>
            </a:r>
            <a:r>
              <a:rPr lang="hr-HR" sz="3200" i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</a:rPr>
              <a:t>NASTAVA</a:t>
            </a:r>
            <a:br>
              <a:rPr lang="hr-HR" sz="3200" i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</a:rPr>
            </a:br>
            <a:r>
              <a:rPr lang="hr-HR" sz="4000" dirty="0">
                <a:effectLst/>
              </a:rPr>
              <a:t>Učitelj/ica nam zadaje mnogo domaće zadaće</a:t>
            </a:r>
            <a:endParaRPr lang="hr-HR" sz="40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1" y="731838"/>
            <a:ext cx="4454450" cy="347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4518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 sz="3600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</a:rPr>
              <a:t>RAZREDNA NASTAVA</a:t>
            </a:r>
            <a:br>
              <a:rPr lang="hr-HR" sz="3600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</a:rPr>
            </a:br>
            <a:r>
              <a:rPr lang="hr-HR" sz="3600" dirty="0" smtClean="0">
                <a:effectLst/>
              </a:rPr>
              <a:t>Učitelj/ica </a:t>
            </a:r>
            <a:r>
              <a:rPr lang="hr-HR" sz="3600" dirty="0">
                <a:effectLst/>
              </a:rPr>
              <a:t>nam pomaže ako nešto nismo razumjeli</a:t>
            </a:r>
            <a:br>
              <a:rPr lang="hr-HR" sz="3600" dirty="0">
                <a:effectLst/>
              </a:rPr>
            </a:br>
            <a:endParaRPr lang="hr-HR" sz="36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1" y="609600"/>
            <a:ext cx="472440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0731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>
                <a:effectLst/>
              </a:rPr>
              <a:t>Učitelj/ici se uvijek možemo povjeriti ako imamo problem i pomaže nam</a:t>
            </a:r>
            <a:endParaRPr lang="hr-HR" sz="36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4949" y="609600"/>
            <a:ext cx="4454451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355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Procjena trenutnog stanja odgojno-obrazovne prakse</a:t>
            </a:r>
          </a:p>
          <a:p>
            <a:r>
              <a:rPr lang="hr-HR" dirty="0" smtClean="0"/>
              <a:t>Poboljšanje i rad na kvaliteti odgojno-obrazovnog procesa </a:t>
            </a:r>
          </a:p>
          <a:p>
            <a:pPr>
              <a:buFontTx/>
              <a:buChar char="-"/>
            </a:pPr>
            <a:r>
              <a:rPr lang="hr-HR" dirty="0" smtClean="0"/>
              <a:t>Ispitujemo</a:t>
            </a:r>
            <a:r>
              <a:rPr lang="hr-HR" dirty="0"/>
              <a:t>: kako </a:t>
            </a:r>
            <a:r>
              <a:rPr lang="hr-HR" dirty="0" smtClean="0"/>
              <a:t>se učenici procjenju:  </a:t>
            </a:r>
            <a:r>
              <a:rPr lang="hr-HR" dirty="0"/>
              <a:t>svoje radne navike, ponašanje na satu, odnos prema učenicima u razredu i učiteljima (anketa </a:t>
            </a:r>
            <a:r>
              <a:rPr lang="hr-HR" dirty="0" smtClean="0"/>
              <a:t>1 i proces praćenja)</a:t>
            </a:r>
            <a:endParaRPr lang="hr-HR" dirty="0"/>
          </a:p>
          <a:p>
            <a:pPr>
              <a:buFontTx/>
              <a:buChar char="-"/>
            </a:pPr>
            <a:r>
              <a:rPr lang="hr-HR" dirty="0"/>
              <a:t>kako vide rad pojednog učitelja (anketa 2)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73909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</a:rPr>
              <a:t>RAZREDNA NASTAVA </a:t>
            </a:r>
            <a:r>
              <a:rPr lang="hr-HR" sz="4000" i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hr-HR" sz="4000" i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</a:rPr>
            </a:br>
            <a:r>
              <a:rPr lang="hr-HR" sz="4000" dirty="0" smtClean="0">
                <a:effectLst/>
                <a:latin typeface="Calibri"/>
                <a:ea typeface="Calibri"/>
                <a:cs typeface="Times New Roman"/>
              </a:rPr>
              <a:t>Često </a:t>
            </a:r>
            <a:r>
              <a:rPr lang="hr-HR" sz="4000" dirty="0">
                <a:effectLst/>
                <a:latin typeface="Calibri"/>
                <a:ea typeface="Calibri"/>
                <a:cs typeface="Times New Roman"/>
              </a:rPr>
              <a:t>učimo kroz rad u skupinama</a:t>
            </a:r>
            <a:endParaRPr lang="hr-HR" sz="4000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4949" y="731838"/>
            <a:ext cx="4336901" cy="347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9241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</a:rPr>
              <a:t>RAZREDNA NASTAVA </a:t>
            </a:r>
            <a:r>
              <a:rPr lang="hr-HR" sz="3600" dirty="0" smtClean="0">
                <a:effectLst/>
              </a:rPr>
              <a:t>Učitelj/ica </a:t>
            </a:r>
            <a:r>
              <a:rPr lang="hr-HR" sz="3600" dirty="0">
                <a:effectLst/>
              </a:rPr>
              <a:t>nagradi dobrom ocjenom učenike koji se trude i zalažu</a:t>
            </a:r>
            <a:endParaRPr lang="hr-HR" sz="3600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4949" y="731838"/>
            <a:ext cx="4336901" cy="347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6240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>
                <a:effectLst/>
              </a:rPr>
              <a:t>Što ti se sviđa u radu učitelja?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sve mi se sviđa</a:t>
            </a:r>
            <a:r>
              <a:rPr lang="hr-HR" dirty="0" smtClean="0"/>
              <a:t>,</a:t>
            </a:r>
          </a:p>
          <a:p>
            <a:r>
              <a:rPr lang="hr-HR" dirty="0" smtClean="0"/>
              <a:t>dobro objašnjava, </a:t>
            </a:r>
            <a:r>
              <a:rPr lang="hr-HR" dirty="0"/>
              <a:t>gradivo tumači jasno i </a:t>
            </a:r>
            <a:r>
              <a:rPr lang="hr-HR" dirty="0" smtClean="0"/>
              <a:t>razumljivo, objašnjava dok svi ne shvate gradivo, ponavlja strpljivo koliko god puta treba,</a:t>
            </a:r>
            <a:r>
              <a:rPr lang="hr-HR" dirty="0"/>
              <a:t> spreman/a </a:t>
            </a:r>
            <a:r>
              <a:rPr lang="hr-HR" dirty="0" smtClean="0"/>
              <a:t>pomoći,</a:t>
            </a:r>
            <a:r>
              <a:rPr lang="hr-HR" dirty="0"/>
              <a:t> kreativnost i maštovitost, motivira učenike na rad, povezuje gradivo s </a:t>
            </a:r>
            <a:r>
              <a:rPr lang="hr-HR" dirty="0" smtClean="0"/>
              <a:t>životom, potiče </a:t>
            </a:r>
            <a:r>
              <a:rPr lang="hr-HR" dirty="0"/>
              <a:t>učenike na bolji uspjeh</a:t>
            </a:r>
            <a:r>
              <a:rPr lang="hr-HR" dirty="0" smtClean="0"/>
              <a:t>,</a:t>
            </a:r>
            <a:r>
              <a:rPr lang="hr-HR" dirty="0"/>
              <a:t> sudjeluje u rješavanju naših problema</a:t>
            </a:r>
            <a:r>
              <a:rPr lang="hr-HR" dirty="0" smtClean="0"/>
              <a:t>..</a:t>
            </a:r>
          </a:p>
          <a:p>
            <a:r>
              <a:rPr lang="hr-HR" dirty="0" smtClean="0"/>
              <a:t>Na satu je ugodna atmosfera, </a:t>
            </a:r>
            <a:r>
              <a:rPr lang="hr-HR" dirty="0"/>
              <a:t>satovi su zanimljivi i dinamični, </a:t>
            </a:r>
            <a:r>
              <a:rPr lang="hr-HR" dirty="0" smtClean="0"/>
              <a:t>voli se šaliti, zabavan/na, ima smisla za humor,</a:t>
            </a:r>
            <a:r>
              <a:rPr lang="hr-HR" dirty="0"/>
              <a:t> ima </a:t>
            </a:r>
            <a:r>
              <a:rPr lang="hr-HR" dirty="0" smtClean="0"/>
              <a:t>autoritet, poštuje </a:t>
            </a:r>
            <a:r>
              <a:rPr lang="hr-HR" dirty="0"/>
              <a:t>učenike, mogu se učitelju slobodno </a:t>
            </a:r>
            <a:r>
              <a:rPr lang="hr-HR" dirty="0" smtClean="0"/>
              <a:t>obratiti, </a:t>
            </a:r>
            <a:r>
              <a:rPr lang="hr-HR" dirty="0"/>
              <a:t>niti blag niti </a:t>
            </a:r>
            <a:r>
              <a:rPr lang="hr-HR" dirty="0" smtClean="0"/>
              <a:t>strog</a:t>
            </a:r>
          </a:p>
        </p:txBody>
      </p:sp>
    </p:spTree>
    <p:extLst>
      <p:ext uri="{BB962C8B-B14F-4D97-AF65-F5344CB8AC3E}">
        <p14:creationId xmlns:p14="http://schemas.microsoft.com/office/powerpoint/2010/main" xmlns="" val="416335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effectLst/>
              </a:rPr>
              <a:t>Što ti se sviđa u radu učitelja?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/>
              <a:t>Pravedan/na, daje više prilika za ispraviti ocjene,daje dovoljno </a:t>
            </a:r>
            <a:r>
              <a:rPr lang="hr-HR" dirty="0" smtClean="0"/>
              <a:t>vremena, </a:t>
            </a:r>
            <a:r>
              <a:rPr lang="hr-HR" dirty="0"/>
              <a:t>vrednuje i nagrađuje učenikov trud i zalaganje, slabijim učenicima pomaže sastaviti pitanja i odgovore, načini ispitivanja su </a:t>
            </a:r>
            <a:r>
              <a:rPr lang="hr-HR" dirty="0" smtClean="0"/>
              <a:t>zanimljivi,</a:t>
            </a:r>
            <a:r>
              <a:rPr lang="hr-HR" dirty="0"/>
              <a:t> dopušta slobodu u rješavanju </a:t>
            </a:r>
            <a:r>
              <a:rPr lang="hr-HR" dirty="0" smtClean="0"/>
              <a:t>zadataka.. .</a:t>
            </a:r>
            <a:endParaRPr lang="hr-HR" dirty="0"/>
          </a:p>
          <a:p>
            <a:r>
              <a:rPr lang="hr-HR" dirty="0"/>
              <a:t>Izrada plakata, </a:t>
            </a:r>
            <a:r>
              <a:rPr lang="hr-HR" dirty="0" smtClean="0"/>
              <a:t>timski </a:t>
            </a:r>
            <a:r>
              <a:rPr lang="hr-HR" dirty="0"/>
              <a:t>rad</a:t>
            </a:r>
            <a:r>
              <a:rPr lang="hr-HR" dirty="0" smtClean="0"/>
              <a:t>,</a:t>
            </a:r>
            <a:r>
              <a:rPr lang="hr-HR" dirty="0"/>
              <a:t> koristi praktične zadatke/pokuse/slike/PPT/poučne filmove</a:t>
            </a:r>
            <a:r>
              <a:rPr lang="hr-HR" dirty="0" smtClean="0"/>
              <a:t>...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42914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>
                <a:effectLst/>
              </a:rPr>
              <a:t>Što misliš da bi u radu učitelja moglo biti bolje? 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916680"/>
          </a:xfrm>
        </p:spPr>
        <p:txBody>
          <a:bodyPr>
            <a:normAutofit fontScale="32500" lnSpcReduction="20000"/>
          </a:bodyPr>
          <a:lstStyle/>
          <a:p>
            <a:r>
              <a:rPr lang="hr-HR" sz="4900" dirty="0"/>
              <a:t>više praktičnog/timskog </a:t>
            </a:r>
            <a:r>
              <a:rPr lang="hr-HR" sz="4900" dirty="0" smtClean="0"/>
              <a:t>rada</a:t>
            </a:r>
            <a:r>
              <a:rPr lang="hr-HR" sz="4900" dirty="0"/>
              <a:t>, više projekata, više radionica, zabave i učenja kroz igru, manje domaće zadaće, više različitih aktivnosti na satu, jasnije i zanimljivije tumači gradivo, sporije obrađivati lekcije, </a:t>
            </a:r>
            <a:r>
              <a:rPr lang="hr-HR" sz="4900" dirty="0" smtClean="0"/>
              <a:t>“najaviti pregled radne bilježnice ili ne pregledavati za ocjenu”</a:t>
            </a:r>
          </a:p>
          <a:p>
            <a:r>
              <a:rPr lang="hr-HR" sz="4900" dirty="0" smtClean="0"/>
              <a:t>manje </a:t>
            </a:r>
            <a:r>
              <a:rPr lang="hr-HR" sz="4900" dirty="0"/>
              <a:t>vikanja i ljutnje na učenike a više blagosti i strpljivosti, da više poštuje učenike</a:t>
            </a:r>
            <a:r>
              <a:rPr lang="hr-HR" sz="4900" dirty="0" smtClean="0"/>
              <a:t>, </a:t>
            </a:r>
          </a:p>
          <a:p>
            <a:r>
              <a:rPr lang="hr-HR" sz="4900" dirty="0" smtClean="0"/>
              <a:t>zapisati </a:t>
            </a:r>
            <a:r>
              <a:rPr lang="hr-HR" sz="4900" dirty="0"/>
              <a:t>neposlušne učenike, djelovati i umanjiti buku u razredu, biti dosljedan u disciplini, </a:t>
            </a:r>
            <a:r>
              <a:rPr lang="hr-HR" sz="4900" dirty="0" smtClean="0"/>
              <a:t>opomenuti </a:t>
            </a:r>
            <a:r>
              <a:rPr lang="hr-HR" sz="4900" dirty="0"/>
              <a:t>učenike koje ometaju rad</a:t>
            </a:r>
            <a:r>
              <a:rPr lang="hr-HR" sz="4900" dirty="0" smtClean="0"/>
              <a:t>,</a:t>
            </a:r>
          </a:p>
          <a:p>
            <a:r>
              <a:rPr lang="hr-HR" sz="4900" dirty="0" smtClean="0"/>
              <a:t>biti </a:t>
            </a:r>
            <a:r>
              <a:rPr lang="hr-HR" sz="4900" dirty="0"/>
              <a:t>pravedan jednako prema svim učenicima, </a:t>
            </a:r>
            <a:r>
              <a:rPr lang="hr-HR" sz="4900" dirty="0" smtClean="0"/>
              <a:t>da nema miljenike</a:t>
            </a:r>
          </a:p>
          <a:p>
            <a:r>
              <a:rPr lang="hr-HR" sz="4900" dirty="0" smtClean="0"/>
              <a:t>nagraditi </a:t>
            </a:r>
            <a:r>
              <a:rPr lang="hr-HR" sz="4900" dirty="0"/>
              <a:t>trud i zalaganje, dati više vremena za testove, </a:t>
            </a:r>
            <a:r>
              <a:rPr lang="hr-HR" sz="4900" dirty="0" smtClean="0"/>
              <a:t>(previše </a:t>
            </a:r>
            <a:r>
              <a:rPr lang="hr-HR" sz="4900" dirty="0"/>
              <a:t>ima zadataka u kratkim provjerama </a:t>
            </a:r>
            <a:r>
              <a:rPr lang="hr-HR" sz="4900" dirty="0" smtClean="0"/>
              <a:t>), </a:t>
            </a:r>
            <a:r>
              <a:rPr lang="hr-HR" sz="4900" dirty="0"/>
              <a:t>najaviti pregled radne bilježnice ili ne pregledavati za ocjenu, </a:t>
            </a:r>
            <a:endParaRPr lang="hr-HR" sz="4900" dirty="0" smtClean="0"/>
          </a:p>
          <a:p>
            <a:r>
              <a:rPr lang="hr-HR" sz="4900" dirty="0" smtClean="0"/>
              <a:t>više </a:t>
            </a:r>
            <a:r>
              <a:rPr lang="hr-HR" sz="4900" dirty="0"/>
              <a:t>brinuti o učenicima koji nisu motivirani, da shvate kako nismo svi talentirani za sve...</a:t>
            </a:r>
          </a:p>
          <a:p>
            <a:pPr marL="4572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45493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Učenici su </a:t>
            </a:r>
            <a:r>
              <a:rPr lang="hr-HR" b="1" i="1" dirty="0" smtClean="0"/>
              <a:t>većinski</a:t>
            </a:r>
            <a:r>
              <a:rPr lang="hr-HR" dirty="0" smtClean="0"/>
              <a:t> zadovoljni radom i zalaganjem učitelja. Primjećuju nastojanje učitelja da ih se motivira, procjenjuju da tumače gradivo jasno te da pravedno vrednuju rad učenika.</a:t>
            </a:r>
          </a:p>
          <a:p>
            <a:r>
              <a:rPr lang="hr-HR" dirty="0" smtClean="0"/>
              <a:t>Najviše primjedbi odnosi se na metodiku: voljeli bi da je nastavni proces </a:t>
            </a:r>
            <a:r>
              <a:rPr lang="hr-HR" i="1" dirty="0" smtClean="0"/>
              <a:t>dinamičniji, više praktičnog rada, rada u skupinama,</a:t>
            </a:r>
            <a:r>
              <a:rPr lang="hr-HR" dirty="0" smtClean="0"/>
              <a:t>..</a:t>
            </a:r>
          </a:p>
          <a:p>
            <a:r>
              <a:rPr lang="hr-HR" dirty="0" smtClean="0"/>
              <a:t>Učenici su najzadovoljniji odnosom učenik-učitelj (procjenjuju da učitelji o njima brinu te da ih poštuju)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27885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 smtClean="0"/>
              <a:t>Dvojbe/primjdbe..  (samovrednovanje samovrednovanja</a:t>
            </a:r>
            <a:r>
              <a:rPr lang="hr-HR" sz="3600" dirty="0" smtClean="0">
                <a:sym typeface="Wingdings" pitchFamily="2" charset="2"/>
              </a:rPr>
              <a:t>)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Primjerenost metodologije: neke učitelje vrednovalo je više razreda, a neke samo jedan </a:t>
            </a:r>
          </a:p>
          <a:p>
            <a:r>
              <a:rPr lang="hr-HR" dirty="0" smtClean="0"/>
              <a:t>Isti upitnik za sve predmete</a:t>
            </a:r>
          </a:p>
          <a:p>
            <a:r>
              <a:rPr lang="hr-HR" dirty="0" smtClean="0"/>
              <a:t>Razlika predmetne i razredne nastave 10-20%</a:t>
            </a:r>
          </a:p>
          <a:p>
            <a:r>
              <a:rPr lang="hr-HR" dirty="0" smtClean="0"/>
              <a:t>Koliko učenici razumiju terminologiju korištenu u upitniku?</a:t>
            </a:r>
          </a:p>
          <a:p>
            <a:r>
              <a:rPr lang="hr-HR" dirty="0" smtClean="0"/>
              <a:t>Bilježnice: premala pomoć i podrška razrednicima tijekom procesa /potrebne detaljnije upute, radionice, (povremeni sastanci?) da bi se učenike potaklo na promjene</a:t>
            </a:r>
          </a:p>
          <a:p>
            <a:pPr lvl="2"/>
            <a:endParaRPr lang="hr-HR" dirty="0" smtClean="0"/>
          </a:p>
          <a:p>
            <a:endParaRPr lang="hr-HR" dirty="0" smtClean="0"/>
          </a:p>
          <a:p>
            <a:pPr marL="4572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39832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Planovi za budućnost..?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Na koji način nastaviti sljedeće školske godine?</a:t>
            </a:r>
          </a:p>
          <a:p>
            <a:r>
              <a:rPr lang="hr-HR" dirty="0" smtClean="0"/>
              <a:t>Motivacija učiteljima za osobnu samoprocjenu</a:t>
            </a:r>
          </a:p>
          <a:p>
            <a:r>
              <a:rPr lang="hr-HR" dirty="0" smtClean="0"/>
              <a:t> Motivacija učenika za samovrednovanje</a:t>
            </a:r>
          </a:p>
          <a:p>
            <a:r>
              <a:rPr lang="hr-HR" dirty="0" smtClean="0"/>
              <a:t>Međusobne hospitacije? Sastanci? Dijeljenje iskustava? Fokus grupe</a:t>
            </a:r>
          </a:p>
          <a:p>
            <a:r>
              <a:rPr lang="hr-HR" dirty="0" smtClean="0"/>
              <a:t> Učinci samovrednovanja:</a:t>
            </a:r>
          </a:p>
          <a:p>
            <a:pPr>
              <a:buNone/>
            </a:pPr>
            <a:r>
              <a:rPr lang="hr-HR" dirty="0" smtClean="0"/>
              <a:t>-povratna informacija o vlastitom radu</a:t>
            </a:r>
          </a:p>
          <a:p>
            <a:pPr>
              <a:buNone/>
            </a:pPr>
            <a:r>
              <a:rPr lang="hr-HR" dirty="0" smtClean="0"/>
              <a:t>-vrednovanje za učenje </a:t>
            </a:r>
          </a:p>
          <a:p>
            <a:pPr>
              <a:buNone/>
            </a:pPr>
            <a:r>
              <a:rPr lang="hr-HR" dirty="0" smtClean="0"/>
              <a:t>-razredna klima i međuljudski odnosi</a:t>
            </a:r>
          </a:p>
          <a:p>
            <a:pPr>
              <a:buNone/>
            </a:pPr>
            <a:r>
              <a:rPr lang="hr-HR" dirty="0" smtClean="0"/>
              <a:t>-samovrednovanje- ključ za unaprijeđivanje i planiranje svakodnevne prakse 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14031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latin typeface="Comic Sans MS"/>
                <a:ea typeface="Calibri"/>
                <a:cs typeface="Times New Roman"/>
              </a:rPr>
              <a:t>Koje su osobine dobrog učitelja? </a:t>
            </a:r>
            <a:r>
              <a:rPr lang="hr-HR" dirty="0" smtClean="0"/>
              <a:t>Podsjetnik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hr-HR" dirty="0" smtClean="0"/>
              <a:t>poštuje učenike          pravedna        humoristična    </a:t>
            </a:r>
            <a:r>
              <a:rPr lang="hr-HR" smtClean="0"/>
              <a:t>pomaže            </a:t>
            </a:r>
            <a:r>
              <a:rPr lang="hr-HR" dirty="0" smtClean="0"/>
              <a:t>jasna i razgovjetna</a:t>
            </a:r>
          </a:p>
          <a:p>
            <a:pPr>
              <a:lnSpc>
                <a:spcPct val="150000"/>
              </a:lnSpc>
              <a:buNone/>
            </a:pPr>
            <a:r>
              <a:rPr lang="hr-HR" dirty="0" smtClean="0"/>
              <a:t>zanimljiva				timski rad</a:t>
            </a:r>
          </a:p>
          <a:p>
            <a:pPr>
              <a:lnSpc>
                <a:spcPct val="150000"/>
              </a:lnSpc>
              <a:buNone/>
            </a:pPr>
            <a:r>
              <a:rPr lang="hr-HR" dirty="0" smtClean="0"/>
              <a:t>drži disciplinu				kreativna</a:t>
            </a:r>
          </a:p>
          <a:p>
            <a:pPr>
              <a:lnSpc>
                <a:spcPct val="150000"/>
              </a:lnSpc>
              <a:buNone/>
            </a:pPr>
            <a:r>
              <a:rPr lang="hr-HR" dirty="0" smtClean="0"/>
              <a:t>nagrađuje trud                    		odgovorna</a:t>
            </a:r>
          </a:p>
          <a:p>
            <a:pPr>
              <a:lnSpc>
                <a:spcPct val="150000"/>
              </a:lnSpc>
              <a:buNone/>
            </a:pPr>
            <a:r>
              <a:rPr lang="hr-HR" dirty="0" smtClean="0"/>
              <a:t>       sluša                 motivira</a:t>
            </a:r>
          </a:p>
          <a:p>
            <a:pPr>
              <a:lnSpc>
                <a:spcPct val="150000"/>
              </a:lnSpc>
              <a:buNone/>
            </a:pPr>
            <a:r>
              <a:rPr lang="hr-HR" dirty="0" smtClean="0"/>
              <a:t>                      </a:t>
            </a:r>
            <a:r>
              <a:rPr lang="hr-HR" i="1" dirty="0" smtClean="0"/>
              <a:t>niti blaga niti stroga</a:t>
            </a:r>
            <a:endParaRPr lang="hr-HR" i="1" dirty="0"/>
          </a:p>
        </p:txBody>
      </p:sp>
      <p:sp>
        <p:nvSpPr>
          <p:cNvPr id="4" name="Flowchart: Punched Tape 3"/>
          <p:cNvSpPr/>
          <p:nvPr/>
        </p:nvSpPr>
        <p:spPr>
          <a:xfrm>
            <a:off x="3214678" y="1500174"/>
            <a:ext cx="2428892" cy="150019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UČITELJ/ICA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0401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Sudjeluju: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i="1" dirty="0" smtClean="0"/>
              <a:t>16 razreda: 12 razreda predmetne nastave (</a:t>
            </a:r>
            <a:r>
              <a:rPr lang="hr-HR" i="1" dirty="0"/>
              <a:t>5.b, 5.d, 6.e, 6.k, 8.b, 8.c, 8.d,8.e, 7.a, 7.c, 7.k, 6.k) </a:t>
            </a:r>
            <a:r>
              <a:rPr lang="hr-HR" i="1" dirty="0" smtClean="0"/>
              <a:t>i </a:t>
            </a:r>
            <a:r>
              <a:rPr lang="hr-HR" i="1" dirty="0"/>
              <a:t>4 razreda razredne </a:t>
            </a:r>
            <a:r>
              <a:rPr lang="hr-HR" i="1" dirty="0" smtClean="0"/>
              <a:t>nastave (2.k, 3.c,4.b,2.a) </a:t>
            </a:r>
          </a:p>
          <a:p>
            <a:r>
              <a:rPr lang="hr-HR" i="1" dirty="0" smtClean="0"/>
              <a:t>34 učitelja dobrovoljca </a:t>
            </a:r>
          </a:p>
          <a:p>
            <a:r>
              <a:rPr lang="hr-HR" i="1" dirty="0" smtClean="0"/>
              <a:t>Obrađeno 1031 anketa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86155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Predmet/učitelj mi je zanimljiv/a</a:t>
            </a:r>
            <a:endParaRPr lang="hr-HR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426085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5024" y="838200"/>
            <a:ext cx="3965576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9577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/>
              <a:t>Učitelj/ica nas motivira i potiče na rad</a:t>
            </a:r>
            <a:endParaRPr lang="hr-HR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143000" y="1128648"/>
            <a:ext cx="3346450" cy="2681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 smtClean="0"/>
              <a:t>Predmetna nastava-71.6%</a:t>
            </a:r>
          </a:p>
          <a:p>
            <a:r>
              <a:rPr lang="hr-HR" dirty="0" smtClean="0"/>
              <a:t>Razredna nastava-98.2%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5779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Učitelji/ica nam daje jasne upute za rad</a:t>
            </a:r>
            <a:endParaRPr lang="hr-H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1" y="609600"/>
            <a:ext cx="49116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6130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 smtClean="0"/>
              <a:t>Za pisanu provjeru imamo dovoljno vremena</a:t>
            </a:r>
            <a:endParaRPr lang="hr-HR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1" y="457200"/>
            <a:ext cx="47244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3289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dirty="0" smtClean="0"/>
              <a:t>Učitelj/ica se prema učenicima odnosi s poštovanjem </a:t>
            </a:r>
            <a:endParaRPr lang="hr-HR" sz="44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838200" y="685800"/>
            <a:ext cx="45720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410200" y="731520"/>
            <a:ext cx="2581656" cy="3474720"/>
          </a:xfrm>
        </p:spPr>
        <p:txBody>
          <a:bodyPr/>
          <a:lstStyle/>
          <a:p>
            <a:r>
              <a:rPr lang="hr-HR" dirty="0" smtClean="0"/>
              <a:t>Predmetna nastava-78.6%</a:t>
            </a:r>
          </a:p>
          <a:p>
            <a:r>
              <a:rPr lang="hr-HR" dirty="0" smtClean="0"/>
              <a:t>Razredna nastav-100%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9373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Učitelj/ica pravedno ocjenjuje</a:t>
            </a:r>
            <a:endParaRPr lang="hr-H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1" y="533400"/>
            <a:ext cx="4419600" cy="367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7308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464</TotalTime>
  <Words>730</Words>
  <Application>Microsoft Office PowerPoint</Application>
  <PresentationFormat>On-screen Show (4:3)</PresentationFormat>
  <Paragraphs>79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Slipstream</vt:lpstr>
      <vt:lpstr>Vrednovanje učitelja</vt:lpstr>
      <vt:lpstr>Cilj?</vt:lpstr>
      <vt:lpstr>Sudjeluju:</vt:lpstr>
      <vt:lpstr>Predmet/učitelj mi je zanimljiv/a</vt:lpstr>
      <vt:lpstr>Učitelj/ica nas motivira i potiče na rad</vt:lpstr>
      <vt:lpstr>Učitelji/ica nam daje jasne upute za rad</vt:lpstr>
      <vt:lpstr>Za pisanu provjeru imamo dovoljno vremena</vt:lpstr>
      <vt:lpstr>Učitelj/ica se prema učenicima odnosi s poštovanjem </vt:lpstr>
      <vt:lpstr>Učitelj/ica pravedno ocjenjuje</vt:lpstr>
      <vt:lpstr>PREDMETNA NASTAVA Način tumačenja i izlaganja gradiva je jasan i razumljiv</vt:lpstr>
      <vt:lpstr>PREDMETNA NASTAVA Nastavni satovi su uglavnom zanimljivi i dinamični</vt:lpstr>
      <vt:lpstr>PREDMETNA NASTAVA Osjećam se slobodno obratiti učitelju/ici u bilo kojoj potrebi</vt:lpstr>
      <vt:lpstr>PREDMETNA NASTAVA Učitelj nas uključuje u nastavu kroz praktične radove</vt:lpstr>
      <vt:lpstr>PREDMETNA NASTAVA Često učimo timski i kroz projekte </vt:lpstr>
      <vt:lpstr>PREDMETNA NASTAVA Učitelj objektivno primjećuje i procjenjuje trud i rad učenika</vt:lpstr>
      <vt:lpstr>RAZREDNA NASTAVA Na satu mi je lijepo i zabavno</vt:lpstr>
      <vt:lpstr>RAZREDNA NASTAVA Učitelj/ica nam zadaje mnogo domaće zadaće</vt:lpstr>
      <vt:lpstr>RAZREDNA NASTAVA Učitelj/ica nam pomaže ako nešto nismo razumjeli </vt:lpstr>
      <vt:lpstr>Učitelj/ici se uvijek možemo povjeriti ako imamo problem i pomaže nam</vt:lpstr>
      <vt:lpstr>RAZREDNA NASTAVA  Često učimo kroz rad u skupinama</vt:lpstr>
      <vt:lpstr>RAZREDNA NASTAVA Učitelj/ica nagradi dobrom ocjenom učenike koji se trude i zalažu</vt:lpstr>
      <vt:lpstr>Što ti se sviđa u radu učitelja? </vt:lpstr>
      <vt:lpstr>Što ti se sviđa u radu učitelja? </vt:lpstr>
      <vt:lpstr>Što misliš da bi u radu učitelja moglo biti bolje? </vt:lpstr>
      <vt:lpstr>Zaključci</vt:lpstr>
      <vt:lpstr>Dvojbe/primjdbe..  (samovrednovanje samovrednovanja)</vt:lpstr>
      <vt:lpstr>Planovi za budućnost..?</vt:lpstr>
      <vt:lpstr>Koje su osobine dobrog učitelja? Podsjetnik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REDBABY</dc:creator>
  <cp:lastModifiedBy>xx</cp:lastModifiedBy>
  <cp:revision>45</cp:revision>
  <dcterms:created xsi:type="dcterms:W3CDTF">2019-04-01T18:19:52Z</dcterms:created>
  <dcterms:modified xsi:type="dcterms:W3CDTF">2019-06-25T18:36:19Z</dcterms:modified>
</cp:coreProperties>
</file>