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7" r:id="rId7"/>
    <p:sldId id="262" r:id="rId8"/>
    <p:sldId id="266" r:id="rId9"/>
    <p:sldId id="261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2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1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4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67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6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3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3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2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1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82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8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184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0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9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4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EF713-30C7-417E-909B-2751DE924967}" type="datetimeFigureOut">
              <a:rPr lang="hr-HR" smtClean="0"/>
              <a:t>22.11.2021.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BAE64A-8C72-4BC8-8B32-DCBF606722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835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ronut" TargetMode="External"/><Relationship Id="rId3" Type="http://schemas.openxmlformats.org/officeDocument/2006/relationships/hyperlink" Target="https://sharedappetite.com/eat/top-10-foods-eat-nyc/" TargetMode="External"/><Relationship Id="rId7" Type="http://schemas.openxmlformats.org/officeDocument/2006/relationships/hyperlink" Target="https://shakeshack.com/home" TargetMode="External"/><Relationship Id="rId2" Type="http://schemas.openxmlformats.org/officeDocument/2006/relationships/hyperlink" Target="https://ny.eater.com/maps/new-york-city-iconic-dishes-restaura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ider.com/mamouns-most-legendary-falafel-nyc-2019-9" TargetMode="External"/><Relationship Id="rId5" Type="http://schemas.openxmlformats.org/officeDocument/2006/relationships/hyperlink" Target="https://www.eater.com/2014/6/30/6201785/the-classic-bagel-and-salmon-sandwich-at-russ-daughters-in-new-york" TargetMode="External"/><Relationship Id="rId4" Type="http://schemas.openxmlformats.org/officeDocument/2006/relationships/hyperlink" Target="https://www.totonnosconeyisland.com/" TargetMode="External"/><Relationship Id="rId9" Type="http://schemas.openxmlformats.org/officeDocument/2006/relationships/hyperlink" Target="https://www.timeout.com/newyork/restaurants/ivan-ram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805" y="774259"/>
            <a:ext cx="8963457" cy="3928054"/>
          </a:xfrm>
        </p:spPr>
        <p:txBody>
          <a:bodyPr/>
          <a:lstStyle/>
          <a:p>
            <a:pPr algn="ctr"/>
            <a:r>
              <a:rPr lang="hr-HR" sz="8000" b="1" dirty="0" smtClean="0">
                <a:latin typeface="Baskerville Old Face" panose="02020602080505020303" pitchFamily="18" charset="0"/>
              </a:rPr>
              <a:t>NYC CULINARY TOUR</a:t>
            </a:r>
            <a:endParaRPr lang="hr-HR" sz="8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5016749"/>
            <a:ext cx="7766936" cy="1096899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atin typeface="Baskerville Old Face" panose="02020602080505020303" pitchFamily="18" charset="0"/>
              </a:rPr>
              <a:t>MARIJA SOVULJ</a:t>
            </a:r>
            <a:endParaRPr lang="hr-HR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576" y="219096"/>
            <a:ext cx="8596668" cy="2595460"/>
          </a:xfrm>
        </p:spPr>
        <p:txBody>
          <a:bodyPr>
            <a:normAutofit/>
          </a:bodyPr>
          <a:lstStyle/>
          <a:p>
            <a:pPr algn="ctr"/>
            <a:r>
              <a:rPr lang="hr-HR" sz="6600" dirty="0" smtClean="0">
                <a:latin typeface="Baskerville Old Face" panose="02020602080505020303" pitchFamily="18" charset="0"/>
              </a:rPr>
              <a:t>Thank you for your attention!</a:t>
            </a:r>
            <a:endParaRPr lang="hr-HR" sz="66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60" y="3162286"/>
            <a:ext cx="6156101" cy="34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94" y="120204"/>
            <a:ext cx="6199984" cy="1320800"/>
          </a:xfrm>
        </p:spPr>
        <p:txBody>
          <a:bodyPr/>
          <a:lstStyle/>
          <a:p>
            <a:r>
              <a:rPr lang="it-IT" dirty="0">
                <a:latin typeface="Segoe Script" panose="030B0504020000000003" pitchFamily="66" charset="0"/>
              </a:rPr>
              <a:t>Pizza at Totonno's Pizzeria </a:t>
            </a:r>
            <a:r>
              <a:rPr lang="it-IT" dirty="0" smtClean="0">
                <a:latin typeface="Segoe Script" panose="030B0504020000000003" pitchFamily="66" charset="0"/>
              </a:rPr>
              <a:t>Napolitano</a:t>
            </a:r>
            <a:endParaRPr lang="hr-HR" dirty="0">
              <a:latin typeface="Segoe Script" panose="030B05040200000000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41" y="1268782"/>
            <a:ext cx="10218192" cy="3880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The </a:t>
            </a:r>
            <a:r>
              <a:rPr lang="en-US" sz="2400" dirty="0" err="1">
                <a:latin typeface="Baskerville Old Face" panose="02020602080505020303" pitchFamily="18" charset="0"/>
              </a:rPr>
              <a:t>Totonno's</a:t>
            </a:r>
            <a:r>
              <a:rPr lang="en-US" sz="2400" dirty="0">
                <a:latin typeface="Baskerville Old Face" panose="02020602080505020303" pitchFamily="18" charset="0"/>
              </a:rPr>
              <a:t> family has been making the best pizza in NYC for over 93 </a:t>
            </a:r>
            <a:r>
              <a:rPr lang="en-US" sz="2400" dirty="0" smtClean="0">
                <a:latin typeface="Baskerville Old Face" panose="02020602080505020303" pitchFamily="18" charset="0"/>
              </a:rPr>
              <a:t>years</a:t>
            </a:r>
            <a:r>
              <a:rPr lang="hr-HR" sz="24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hr-HR" sz="2400" dirty="0" smtClean="0">
                <a:latin typeface="Baskerville Old Face" panose="02020602080505020303" pitchFamily="18" charset="0"/>
              </a:rPr>
              <a:t>Their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>
                <a:latin typeface="Baskerville Old Face" panose="02020602080505020303" pitchFamily="18" charset="0"/>
              </a:rPr>
              <a:t>philosophy is simple: as long as there's dough, </a:t>
            </a:r>
            <a:r>
              <a:rPr lang="hr-HR" sz="2400" dirty="0" smtClean="0">
                <a:latin typeface="Baskerville Old Face" panose="02020602080505020303" pitchFamily="18" charset="0"/>
              </a:rPr>
              <a:t>they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>
                <a:latin typeface="Baskerville Old Face" panose="02020602080505020303" pitchFamily="18" charset="0"/>
              </a:rPr>
              <a:t>will bake </a:t>
            </a:r>
            <a:r>
              <a:rPr lang="hr-HR" sz="2400" dirty="0" smtClean="0">
                <a:latin typeface="Baskerville Old Face" panose="02020602080505020303" pitchFamily="18" charset="0"/>
              </a:rPr>
              <a:t>us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>
                <a:latin typeface="Baskerville Old Face" panose="02020602080505020303" pitchFamily="18" charset="0"/>
              </a:rPr>
              <a:t>the best pizza, with the finest ingredients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r>
              <a:rPr lang="hr-HR" sz="2400" dirty="0">
                <a:latin typeface="Baskerville Old Face" panose="02020602080505020303" pitchFamily="18" charset="0"/>
              </a:rPr>
              <a:t>It is located at Coney Island.</a:t>
            </a:r>
          </a:p>
          <a:p>
            <a:r>
              <a:rPr lang="en-US" sz="2400" dirty="0">
                <a:latin typeface="Baskerville Old Face" panose="02020602080505020303" pitchFamily="18" charset="0"/>
              </a:rPr>
              <a:t>The original location was damaged by fire in </a:t>
            </a:r>
            <a:r>
              <a:rPr lang="en-US" sz="2400" dirty="0" smtClean="0">
                <a:latin typeface="Baskerville Old Face" panose="02020602080505020303" pitchFamily="18" charset="0"/>
              </a:rPr>
              <a:t>2009,</a:t>
            </a:r>
            <a:r>
              <a:rPr lang="hr-HR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smtClean="0">
                <a:latin typeface="Baskerville Old Face" panose="02020602080505020303" pitchFamily="18" charset="0"/>
              </a:rPr>
              <a:t>but </a:t>
            </a:r>
            <a:r>
              <a:rPr lang="en-US" sz="2400" dirty="0">
                <a:latin typeface="Baskerville Old Face" panose="02020602080505020303" pitchFamily="18" charset="0"/>
              </a:rPr>
              <a:t>reopened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  <a:endParaRPr lang="hr-HR" sz="24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77" y="3744347"/>
            <a:ext cx="3458299" cy="2810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043" y="3692872"/>
            <a:ext cx="3796869" cy="286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05693"/>
            <a:ext cx="8596668" cy="1320800"/>
          </a:xfrm>
        </p:spPr>
        <p:txBody>
          <a:bodyPr/>
          <a:lstStyle/>
          <a:p>
            <a:r>
              <a:rPr lang="en-US" dirty="0">
                <a:latin typeface="Segoe Script" panose="030B0504020000000003" pitchFamily="66" charset="0"/>
              </a:rPr>
              <a:t>Bagel with lox and cream cheese at Russ &amp; Daughters</a:t>
            </a:r>
            <a:endParaRPr lang="hr-HR" dirty="0">
              <a:latin typeface="Segoe Script" panose="030B05040200000000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23389"/>
            <a:ext cx="9509856" cy="3880773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Baskerville Old Face" panose="02020602080505020303" pitchFamily="18" charset="0"/>
              </a:rPr>
              <a:t>It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>
                <a:latin typeface="Baskerville Old Face" panose="02020602080505020303" pitchFamily="18" charset="0"/>
              </a:rPr>
              <a:t>is an appetizing </a:t>
            </a:r>
            <a:r>
              <a:rPr lang="en-US" sz="2400" dirty="0" smtClean="0">
                <a:latin typeface="Baskerville Old Face" panose="02020602080505020303" pitchFamily="18" charset="0"/>
              </a:rPr>
              <a:t>store </a:t>
            </a:r>
            <a:r>
              <a:rPr lang="hr-HR" sz="2400" dirty="0" smtClean="0">
                <a:latin typeface="Baskerville Old Face" panose="02020602080505020303" pitchFamily="18" charset="0"/>
              </a:rPr>
              <a:t>located </a:t>
            </a:r>
            <a:r>
              <a:rPr lang="en-US" sz="2400" dirty="0">
                <a:latin typeface="Baskerville Old Face" panose="02020602080505020303" pitchFamily="18" charset="0"/>
              </a:rPr>
              <a:t>on the Lower East Side of </a:t>
            </a:r>
            <a:r>
              <a:rPr lang="en-US" sz="2400" dirty="0" smtClean="0">
                <a:latin typeface="Baskerville Old Face" panose="02020602080505020303" pitchFamily="18" charset="0"/>
              </a:rPr>
              <a:t>Manhattan</a:t>
            </a:r>
            <a:r>
              <a:rPr lang="hr-HR" sz="24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hr-HR" sz="2400" dirty="0">
                <a:latin typeface="Baskerville Old Face" panose="02020602080505020303" pitchFamily="18" charset="0"/>
              </a:rPr>
              <a:t>I</a:t>
            </a:r>
            <a:r>
              <a:rPr lang="en-US" sz="2400" dirty="0" smtClean="0">
                <a:latin typeface="Baskerville Old Face" panose="02020602080505020303" pitchFamily="18" charset="0"/>
              </a:rPr>
              <a:t>t </a:t>
            </a:r>
            <a:r>
              <a:rPr lang="en-US" sz="2400" dirty="0">
                <a:latin typeface="Baskerville Old Face" panose="02020602080505020303" pitchFamily="18" charset="0"/>
              </a:rPr>
              <a:t>has been at the same location since </a:t>
            </a:r>
            <a:r>
              <a:rPr lang="en-US" sz="2400" dirty="0" smtClean="0">
                <a:latin typeface="Baskerville Old Face" panose="02020602080505020303" pitchFamily="18" charset="0"/>
              </a:rPr>
              <a:t>1914</a:t>
            </a:r>
            <a:r>
              <a:rPr lang="hr-HR" sz="24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hr-HR" sz="2400" dirty="0" smtClean="0">
                <a:latin typeface="Baskerville Old Face" panose="02020602080505020303" pitchFamily="18" charset="0"/>
              </a:rPr>
              <a:t>T</a:t>
            </a:r>
            <a:r>
              <a:rPr lang="en-US" sz="2400" dirty="0" smtClean="0">
                <a:latin typeface="Baskerville Old Face" panose="02020602080505020303" pitchFamily="18" charset="0"/>
              </a:rPr>
              <a:t>he </a:t>
            </a:r>
            <a:r>
              <a:rPr lang="en-US" sz="2400" dirty="0">
                <a:latin typeface="Baskerville Old Face" panose="02020602080505020303" pitchFamily="18" charset="0"/>
              </a:rPr>
              <a:t>elements of The Classic at Russ &amp; </a:t>
            </a:r>
            <a:r>
              <a:rPr lang="en-US" sz="2400" dirty="0" smtClean="0">
                <a:latin typeface="Baskerville Old Face" panose="02020602080505020303" pitchFamily="18" charset="0"/>
              </a:rPr>
              <a:t>Daughters</a:t>
            </a:r>
            <a:r>
              <a:rPr lang="hr-HR" sz="2400" dirty="0" smtClean="0">
                <a:latin typeface="Baskerville Old Face" panose="02020602080505020303" pitchFamily="18" charset="0"/>
              </a:rPr>
              <a:t> are bagel, salmon, cream cheese and assembly.</a:t>
            </a:r>
          </a:p>
          <a:p>
            <a:r>
              <a:rPr lang="en-US" sz="2400" dirty="0">
                <a:latin typeface="Baskerville Old Face" panose="02020602080505020303" pitchFamily="18" charset="0"/>
              </a:rPr>
              <a:t>In 2021, the </a:t>
            </a:r>
            <a:r>
              <a:rPr lang="en-US" sz="2400" i="1" dirty="0">
                <a:latin typeface="Baskerville Old Face" panose="02020602080505020303" pitchFamily="18" charset="0"/>
              </a:rPr>
              <a:t>Financial Times</a:t>
            </a:r>
            <a:r>
              <a:rPr lang="en-US" sz="2400" dirty="0">
                <a:latin typeface="Baskerville Old Face" panose="02020602080505020303" pitchFamily="18" charset="0"/>
              </a:rPr>
              <a:t> ranked it as one </a:t>
            </a:r>
            <a:r>
              <a:rPr lang="en-US" sz="2400" dirty="0" smtClean="0">
                <a:latin typeface="Baskerville Old Face" panose="02020602080505020303" pitchFamily="18" charset="0"/>
              </a:rPr>
              <a:t>of </a:t>
            </a:r>
            <a:r>
              <a:rPr lang="en-US" sz="2400" dirty="0">
                <a:latin typeface="Baskerville Old Face" panose="02020602080505020303" pitchFamily="18" charset="0"/>
              </a:rPr>
              <a:t>the “50 greatest food stores in the world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  <a:r>
              <a:rPr lang="hr-HR" sz="2400" dirty="0" smtClean="0">
                <a:latin typeface="Baskerville Old Face" panose="02020602080505020303" pitchFamily="18" charset="0"/>
              </a:rPr>
              <a:t>”</a:t>
            </a:r>
            <a:endParaRPr lang="hr-HR" sz="24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881" y="3935995"/>
            <a:ext cx="4894054" cy="257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" y="3993831"/>
            <a:ext cx="3695295" cy="24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4279"/>
            <a:ext cx="8596668" cy="1320800"/>
          </a:xfrm>
        </p:spPr>
        <p:txBody>
          <a:bodyPr/>
          <a:lstStyle/>
          <a:p>
            <a:r>
              <a:rPr lang="hr-HR" dirty="0">
                <a:latin typeface="Segoe Script" panose="030B0504020000000003" pitchFamily="66" charset="0"/>
              </a:rPr>
              <a:t>Falafel at </a:t>
            </a:r>
            <a:r>
              <a:rPr lang="hr-HR" dirty="0" smtClean="0">
                <a:latin typeface="Segoe Script" panose="030B0504020000000003" pitchFamily="66" charset="0"/>
              </a:rPr>
              <a:t>Mamoun's</a:t>
            </a:r>
            <a:endParaRPr lang="hr-HR" dirty="0">
              <a:latin typeface="Segoe Script" panose="030B05040200000000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74679"/>
            <a:ext cx="8596668" cy="3880773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Baskerville Old Face" panose="02020602080505020303" pitchFamily="18" charset="0"/>
              </a:rPr>
              <a:t>T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hey’ve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>
                <a:latin typeface="Baskerville Old Face" panose="02020602080505020303" pitchFamily="18" charset="0"/>
              </a:rPr>
              <a:t>been around since 1971 - the longest Middle Eastern spot in all of New </a:t>
            </a:r>
            <a:r>
              <a:rPr lang="en-US" sz="2400" dirty="0" smtClean="0">
                <a:latin typeface="Baskerville Old Face" panose="02020602080505020303" pitchFamily="18" charset="0"/>
              </a:rPr>
              <a:t>York</a:t>
            </a:r>
            <a:r>
              <a:rPr lang="hr-HR" sz="24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hr-HR" sz="2400" dirty="0" smtClean="0">
                <a:latin typeface="Baskerville Old Face" panose="02020602080505020303" pitchFamily="18" charset="0"/>
              </a:rPr>
              <a:t>It </a:t>
            </a:r>
            <a:r>
              <a:rPr lang="en-US" sz="2400" dirty="0" smtClean="0">
                <a:latin typeface="Baskerville Old Face" panose="02020602080505020303" pitchFamily="18" charset="0"/>
              </a:rPr>
              <a:t>became </a:t>
            </a:r>
            <a:r>
              <a:rPr lang="en-US" sz="2400" dirty="0">
                <a:latin typeface="Baskerville Old Face" panose="02020602080505020303" pitchFamily="18" charset="0"/>
              </a:rPr>
              <a:t>a mega hit, first with NYU students and hippies, but soon with the general </a:t>
            </a:r>
            <a:r>
              <a:rPr lang="en-US" sz="2400" dirty="0" smtClean="0">
                <a:latin typeface="Baskerville Old Face" panose="02020602080505020303" pitchFamily="18" charset="0"/>
              </a:rPr>
              <a:t>public</a:t>
            </a:r>
            <a:r>
              <a:rPr lang="hr-HR" sz="24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en-US" sz="2400" dirty="0" err="1" smtClean="0">
                <a:latin typeface="Baskerville Old Face" panose="02020602080505020303" pitchFamily="18" charset="0"/>
              </a:rPr>
              <a:t>Mamoun's</a:t>
            </a:r>
            <a:r>
              <a:rPr 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>
                <a:latin typeface="Baskerville Old Face" panose="02020602080505020303" pitchFamily="18" charset="0"/>
              </a:rPr>
              <a:t>falafel sandwiches are all </a:t>
            </a:r>
            <a:r>
              <a:rPr lang="en-US" sz="2400" dirty="0" smtClean="0">
                <a:latin typeface="Baskerville Old Face" panose="02020602080505020303" pitchFamily="18" charset="0"/>
              </a:rPr>
              <a:t>vegetarian</a:t>
            </a:r>
            <a:r>
              <a:rPr lang="hr-HR" sz="2400" dirty="0" smtClean="0">
                <a:latin typeface="Baskerville Old Face" panose="02020602080505020303" pitchFamily="18" charset="0"/>
              </a:rPr>
              <a:t>.</a:t>
            </a:r>
            <a:endParaRPr lang="hr-HR" sz="24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981" y="3502405"/>
            <a:ext cx="3874792" cy="2906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37" y="3545242"/>
            <a:ext cx="4230631" cy="28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3538"/>
            <a:ext cx="8596668" cy="1320800"/>
          </a:xfrm>
        </p:spPr>
        <p:txBody>
          <a:bodyPr/>
          <a:lstStyle/>
          <a:p>
            <a:r>
              <a:rPr lang="hr-HR" dirty="0">
                <a:latin typeface="Segoe Script" panose="030B0504020000000003" pitchFamily="66" charset="0"/>
              </a:rPr>
              <a:t>Shackburger at Shake </a:t>
            </a:r>
            <a:r>
              <a:rPr lang="hr-HR" dirty="0" smtClean="0">
                <a:latin typeface="Segoe Script" panose="030B0504020000000003" pitchFamily="66" charset="0"/>
              </a:rPr>
              <a:t>Shack</a:t>
            </a:r>
            <a:endParaRPr lang="hr-HR" dirty="0">
              <a:latin typeface="Segoe Script" panose="030B05040200000000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57121"/>
            <a:ext cx="9149246" cy="38807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Shake </a:t>
            </a:r>
            <a:r>
              <a:rPr lang="en-US" sz="2400" dirty="0">
                <a:latin typeface="Baskerville Old Face" panose="02020602080505020303" pitchFamily="18" charset="0"/>
              </a:rPr>
              <a:t>Shack </a:t>
            </a:r>
            <a:r>
              <a:rPr lang="en-US" sz="2400" dirty="0" smtClean="0">
                <a:latin typeface="Baskerville Old Face" panose="02020602080505020303" pitchFamily="18" charset="0"/>
              </a:rPr>
              <a:t>is </a:t>
            </a:r>
            <a:r>
              <a:rPr lang="en-US" sz="2400" dirty="0">
                <a:latin typeface="Baskerville Old Face" panose="02020602080505020303" pitchFamily="18" charset="0"/>
              </a:rPr>
              <a:t>an American fast </a:t>
            </a:r>
            <a:r>
              <a:rPr lang="hr-HR" sz="2400" dirty="0" smtClean="0">
                <a:latin typeface="Baskerville Old Face" panose="02020602080505020303" pitchFamily="18" charset="0"/>
              </a:rPr>
              <a:t>food </a:t>
            </a:r>
            <a:r>
              <a:rPr lang="en-US" sz="2400" dirty="0" smtClean="0">
                <a:latin typeface="Baskerville Old Face" panose="02020602080505020303" pitchFamily="18" charset="0"/>
              </a:rPr>
              <a:t>chain </a:t>
            </a:r>
            <a:r>
              <a:rPr lang="en-US" sz="2400" dirty="0">
                <a:latin typeface="Baskerville Old Face" panose="02020602080505020303" pitchFamily="18" charset="0"/>
              </a:rPr>
              <a:t>based in New York City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</a:rPr>
              <a:t>The </a:t>
            </a:r>
            <a:r>
              <a:rPr lang="en-US" sz="2400" dirty="0" err="1">
                <a:latin typeface="Baskerville Old Face" panose="02020602080505020303" pitchFamily="18" charset="0"/>
              </a:rPr>
              <a:t>Shackburger</a:t>
            </a:r>
            <a:r>
              <a:rPr lang="en-US" sz="2400" dirty="0">
                <a:latin typeface="Baskerville Old Face" panose="02020602080505020303" pitchFamily="18" charset="0"/>
              </a:rPr>
              <a:t> may have gone worldwide, but it was first flipped in Madison Square in 2004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r>
              <a:rPr lang="en-US" sz="2400" dirty="0">
                <a:latin typeface="Baskerville Old Face" panose="02020602080505020303" pitchFamily="18" charset="0"/>
              </a:rPr>
              <a:t>The secret to the </a:t>
            </a:r>
            <a:r>
              <a:rPr lang="en-US" sz="2400" dirty="0" err="1">
                <a:latin typeface="Baskerville Old Face" panose="02020602080505020303" pitchFamily="18" charset="0"/>
              </a:rPr>
              <a:t>Shackburger's</a:t>
            </a:r>
            <a:r>
              <a:rPr lang="en-US" sz="2400" dirty="0">
                <a:latin typeface="Baskerville Old Face" panose="02020602080505020303" pitchFamily="18" charset="0"/>
              </a:rPr>
              <a:t> </a:t>
            </a:r>
            <a:r>
              <a:rPr lang="en-US" sz="2400" dirty="0" smtClean="0">
                <a:latin typeface="Baskerville Old Face" panose="02020602080505020303" pitchFamily="18" charset="0"/>
              </a:rPr>
              <a:t>popularity </a:t>
            </a:r>
            <a:r>
              <a:rPr lang="en-US" sz="2400" dirty="0">
                <a:latin typeface="Baskerville Old Face" panose="02020602080505020303" pitchFamily="18" charset="0"/>
              </a:rPr>
              <a:t>is the patty, which </a:t>
            </a:r>
            <a:r>
              <a:rPr lang="en-US" sz="2400" dirty="0" smtClean="0">
                <a:latin typeface="Baskerville Old Face" panose="02020602080505020303" pitchFamily="18" charset="0"/>
              </a:rPr>
              <a:t>has beefy flavor, </a:t>
            </a:r>
            <a:r>
              <a:rPr lang="en-US" sz="2400" dirty="0">
                <a:latin typeface="Baskerville Old Face" panose="02020602080505020303" pitchFamily="18" charset="0"/>
              </a:rPr>
              <a:t>with </a:t>
            </a:r>
            <a:r>
              <a:rPr lang="en-US" sz="2400" dirty="0" smtClean="0">
                <a:latin typeface="Baskerville Old Face" panose="02020602080505020303" pitchFamily="18" charset="0"/>
              </a:rPr>
              <a:t>lettuce </a:t>
            </a:r>
            <a:r>
              <a:rPr lang="en-US" sz="2400" dirty="0">
                <a:latin typeface="Baskerville Old Face" panose="02020602080505020303" pitchFamily="18" charset="0"/>
              </a:rPr>
              <a:t>and tomato and a mayo-based sauce.</a:t>
            </a:r>
            <a:endParaRPr lang="hr-HR" sz="24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07" y="3677407"/>
            <a:ext cx="4181543" cy="256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756" y="3583774"/>
            <a:ext cx="4133824" cy="27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Segoe Script" panose="030B0504020000000003" pitchFamily="66" charset="0"/>
              </a:rPr>
              <a:t>Ramen at Ivan Ramen</a:t>
            </a:r>
            <a:endParaRPr lang="hr-HR" dirty="0">
              <a:latin typeface="Segoe Script" panose="030B05040200000000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2102"/>
            <a:ext cx="8596668" cy="3880773"/>
          </a:xfrm>
        </p:spPr>
        <p:txBody>
          <a:bodyPr/>
          <a:lstStyle/>
          <a:p>
            <a:r>
              <a:rPr lang="hr-HR" sz="2400" dirty="0">
                <a:latin typeface="Baskerville Old Face" panose="02020602080505020303" pitchFamily="18" charset="0"/>
              </a:rPr>
              <a:t>Ivan </a:t>
            </a:r>
            <a:r>
              <a:rPr lang="en-US" sz="2400" dirty="0" err="1">
                <a:latin typeface="Baskerville Old Face" panose="02020602080505020303" pitchFamily="18" charset="0"/>
              </a:rPr>
              <a:t>Orkin</a:t>
            </a:r>
            <a:r>
              <a:rPr lang="en-US" sz="2400" dirty="0">
                <a:latin typeface="Baskerville Old Face" panose="02020602080505020303" pitchFamily="18" charset="0"/>
              </a:rPr>
              <a:t> moved to New York in 2011, opening Ramen restaurants in Hell's Kitchen and the Lower East Side in 2013</a:t>
            </a:r>
            <a:r>
              <a:rPr lang="hr-HR" sz="2400" dirty="0" smtClean="0">
                <a:latin typeface="Baskerville Old Face" panose="02020602080505020303" pitchFamily="18" charset="0"/>
              </a:rPr>
              <a:t>.</a:t>
            </a:r>
          </a:p>
          <a:p>
            <a:r>
              <a:rPr lang="hr-HR" sz="2400" dirty="0" smtClean="0">
                <a:latin typeface="Baskerville Old Face" panose="02020602080505020303" pitchFamily="18" charset="0"/>
              </a:rPr>
              <a:t>Ramen is </a:t>
            </a:r>
            <a:r>
              <a:rPr lang="hr-HR" sz="2400" dirty="0">
                <a:latin typeface="Baskerville Old Face" panose="02020602080505020303" pitchFamily="18" charset="0"/>
              </a:rPr>
              <a:t>a Japanese noodle soup</a:t>
            </a:r>
            <a:r>
              <a:rPr lang="hr-HR" sz="2400" dirty="0" smtClean="0">
                <a:latin typeface="Baskerville Old Face" panose="02020602080505020303" pitchFamily="18" charset="0"/>
              </a:rPr>
              <a:t>. </a:t>
            </a:r>
            <a:r>
              <a:rPr lang="en-US" sz="2400" dirty="0">
                <a:latin typeface="Baskerville Old Face" panose="02020602080505020303" pitchFamily="18" charset="0"/>
              </a:rPr>
              <a:t>It includes </a:t>
            </a:r>
            <a:r>
              <a:rPr lang="en-US" sz="2400" dirty="0" err="1">
                <a:latin typeface="Baskerville Old Face" panose="02020602080505020303" pitchFamily="18" charset="0"/>
              </a:rPr>
              <a:t>dashi</a:t>
            </a:r>
            <a:r>
              <a:rPr lang="en-US" sz="2400" dirty="0">
                <a:latin typeface="Baskerville Old Face" panose="02020602080505020303" pitchFamily="18" charset="0"/>
              </a:rPr>
              <a:t> and chicken broth, minced pork, </a:t>
            </a:r>
            <a:r>
              <a:rPr lang="en-US" sz="2400" dirty="0" smtClean="0">
                <a:latin typeface="Baskerville Old Face" panose="02020602080505020303" pitchFamily="18" charset="0"/>
              </a:rPr>
              <a:t>egg </a:t>
            </a:r>
            <a:r>
              <a:rPr lang="en-US" sz="2400" dirty="0">
                <a:latin typeface="Baskerville Old Face" panose="02020602080505020303" pitchFamily="18" charset="0"/>
              </a:rPr>
              <a:t>and rye noodles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  <a:endParaRPr lang="hr-HR" sz="2400" dirty="0" smtClean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49" y="3213100"/>
            <a:ext cx="4636463" cy="3180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193961"/>
            <a:ext cx="3999138" cy="31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Segoe Script" panose="030B0504020000000003" pitchFamily="66" charset="0"/>
              </a:rPr>
              <a:t>Cronut at Dominique Ansel Bakery</a:t>
            </a:r>
            <a:r>
              <a:rPr lang="nb-NO" b="1" dirty="0"/>
              <a:t/>
            </a:r>
            <a:br>
              <a:rPr lang="nb-NO" b="1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9525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In 2013, bakery owner Dominique </a:t>
            </a:r>
            <a:r>
              <a:rPr lang="en-US" sz="2400" dirty="0" err="1">
                <a:latin typeface="Baskerville Old Face" panose="02020602080505020303" pitchFamily="18" charset="0"/>
              </a:rPr>
              <a:t>Ansel</a:t>
            </a:r>
            <a:r>
              <a:rPr lang="en-US" sz="2400" dirty="0">
                <a:latin typeface="Baskerville Old Face" panose="02020602080505020303" pitchFamily="18" charset="0"/>
              </a:rPr>
              <a:t> created the pastry out of dough similar to that of a croissant </a:t>
            </a:r>
            <a:r>
              <a:rPr lang="en-US" sz="2400" dirty="0" smtClean="0">
                <a:latin typeface="Baskerville Old Face" panose="02020602080505020303" pitchFamily="18" charset="0"/>
              </a:rPr>
              <a:t>with </a:t>
            </a:r>
            <a:r>
              <a:rPr lang="en-US" sz="2400" dirty="0">
                <a:latin typeface="Baskerville Old Face" panose="02020602080505020303" pitchFamily="18" charset="0"/>
              </a:rPr>
              <a:t>flavored cream </a:t>
            </a:r>
            <a:r>
              <a:rPr lang="en-US" sz="2400" dirty="0" smtClean="0">
                <a:latin typeface="Baskerville Old Face" panose="02020602080505020303" pitchFamily="18" charset="0"/>
              </a:rPr>
              <a:t>inside</a:t>
            </a:r>
            <a:r>
              <a:rPr lang="hr-HR" sz="2400" dirty="0" smtClean="0">
                <a:latin typeface="Baskerville Old Face" panose="02020602080505020303" pitchFamily="18" charset="0"/>
              </a:rPr>
              <a:t> – The Cronut.</a:t>
            </a:r>
          </a:p>
          <a:p>
            <a:r>
              <a:rPr lang="hr-HR" sz="2400" dirty="0">
                <a:latin typeface="Baskerville Old Face" panose="02020602080505020303" pitchFamily="18" charset="0"/>
              </a:rPr>
              <a:t>T</a:t>
            </a:r>
            <a:r>
              <a:rPr lang="en-US" sz="2400" dirty="0" smtClean="0">
                <a:latin typeface="Baskerville Old Face" panose="02020602080505020303" pitchFamily="18" charset="0"/>
              </a:rPr>
              <a:t>he </a:t>
            </a:r>
            <a:r>
              <a:rPr lang="en-US" sz="2400" dirty="0">
                <a:latin typeface="Baskerville Old Face" panose="02020602080505020303" pitchFamily="18" charset="0"/>
              </a:rPr>
              <a:t>bakery prepares a new flavor every month. </a:t>
            </a:r>
            <a:endParaRPr lang="hr-HR" sz="24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391026"/>
            <a:ext cx="2953294" cy="2953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993" y="3508146"/>
            <a:ext cx="5774981" cy="27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3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0087"/>
            <a:ext cx="5517404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Script" panose="030B0504020000000003" pitchFamily="66" charset="0"/>
              </a:rPr>
              <a:t>Chocolate chip walnut cookie at </a:t>
            </a:r>
            <a:r>
              <a:rPr lang="en-US" dirty="0" err="1">
                <a:latin typeface="Segoe Script" panose="030B0504020000000003" pitchFamily="66" charset="0"/>
              </a:rPr>
              <a:t>Levain</a:t>
            </a:r>
            <a:r>
              <a:rPr lang="en-US" dirty="0">
                <a:latin typeface="Segoe Script" panose="030B0504020000000003" pitchFamily="66" charset="0"/>
              </a:rPr>
              <a:t> Bakery</a:t>
            </a:r>
            <a:r>
              <a:rPr lang="en-US" b="1" dirty="0"/>
              <a:t/>
            </a:r>
            <a:br>
              <a:rPr lang="en-US" b="1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0887"/>
            <a:ext cx="9316672" cy="388077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Constance McDonald and Pamela Weekes started out making bread in 1995, but ended up making cookies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r>
              <a:rPr lang="hr-HR" sz="2400" dirty="0">
                <a:latin typeface="Baskerville Old Face" panose="02020602080505020303" pitchFamily="18" charset="0"/>
              </a:rPr>
              <a:t>Levain offers four cookie </a:t>
            </a:r>
            <a:r>
              <a:rPr lang="hr-HR" sz="2400" dirty="0" smtClean="0">
                <a:latin typeface="Baskerville Old Face" panose="02020602080505020303" pitchFamily="18" charset="0"/>
              </a:rPr>
              <a:t>flavors — dark </a:t>
            </a:r>
            <a:r>
              <a:rPr lang="hr-HR" sz="2400" dirty="0">
                <a:latin typeface="Baskerville Old Face" panose="02020602080505020303" pitchFamily="18" charset="0"/>
              </a:rPr>
              <a:t>chocolate chocolate chip, dark chocolate peanut butter chip, oatmeal raisin and chocolate chip </a:t>
            </a:r>
            <a:r>
              <a:rPr lang="hr-HR" sz="2400" dirty="0" smtClean="0">
                <a:latin typeface="Baskerville Old Face" panose="02020602080505020303" pitchFamily="18" charset="0"/>
              </a:rPr>
              <a:t>walnut.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Each </a:t>
            </a:r>
            <a:r>
              <a:rPr lang="en-US" sz="2400" dirty="0">
                <a:latin typeface="Baskerville Old Face" panose="02020602080505020303" pitchFamily="18" charset="0"/>
              </a:rPr>
              <a:t>cookie costs $</a:t>
            </a:r>
            <a:r>
              <a:rPr lang="en-US" sz="2400" dirty="0" smtClean="0">
                <a:latin typeface="Baskerville Old Face" panose="02020602080505020303" pitchFamily="18" charset="0"/>
              </a:rPr>
              <a:t>4</a:t>
            </a:r>
            <a:r>
              <a:rPr lang="hr-HR" sz="2400" dirty="0" smtClean="0">
                <a:latin typeface="Baskerville Old Face" panose="02020602080505020303" pitchFamily="18" charset="0"/>
              </a:rPr>
              <a:t>.</a:t>
            </a:r>
            <a:endParaRPr lang="hr-HR" sz="24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70" y="3718076"/>
            <a:ext cx="4441869" cy="3061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408" y="3610463"/>
            <a:ext cx="4109329" cy="30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5"/>
            <a:ext cx="8596668" cy="1320800"/>
          </a:xfrm>
        </p:spPr>
        <p:txBody>
          <a:bodyPr/>
          <a:lstStyle/>
          <a:p>
            <a:r>
              <a:rPr lang="hr-HR" dirty="0" smtClean="0">
                <a:latin typeface="Baskerville Old Face" panose="02020602080505020303" pitchFamily="18" charset="0"/>
              </a:rPr>
              <a:t>Sources:</a:t>
            </a:r>
            <a:endParaRPr lang="hr-HR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9524"/>
            <a:ext cx="10115162" cy="5090217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Baskerville Old Face" panose="02020602080505020303" pitchFamily="18" charset="0"/>
                <a:hlinkClick r:id="rId2"/>
              </a:rPr>
              <a:t>https://</a:t>
            </a:r>
            <a:r>
              <a:rPr lang="hr-HR" sz="2400" dirty="0" smtClean="0">
                <a:latin typeface="Baskerville Old Face" panose="02020602080505020303" pitchFamily="18" charset="0"/>
                <a:hlinkClick r:id="rId2"/>
              </a:rPr>
              <a:t>ny.eater.com/maps/new-york-city-iconic-dishes-restaurants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r>
              <a:rPr lang="hr-HR" sz="2400" dirty="0">
                <a:latin typeface="Baskerville Old Face" panose="02020602080505020303" pitchFamily="18" charset="0"/>
                <a:hlinkClick r:id="rId3"/>
              </a:rPr>
              <a:t>https://sharedappetite.com/eat/top-10-foods-eat-nyc</a:t>
            </a:r>
            <a:r>
              <a:rPr lang="hr-HR" sz="2400" dirty="0" smtClean="0">
                <a:latin typeface="Baskerville Old Face" panose="02020602080505020303" pitchFamily="18" charset="0"/>
                <a:hlinkClick r:id="rId3"/>
              </a:rPr>
              <a:t>/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r>
              <a:rPr lang="hr-HR" sz="2400" dirty="0">
                <a:latin typeface="Baskerville Old Face" panose="02020602080505020303" pitchFamily="18" charset="0"/>
                <a:hlinkClick r:id="rId4"/>
              </a:rPr>
              <a:t>https://www.totonnosconeyisland.com</a:t>
            </a:r>
            <a:r>
              <a:rPr lang="hr-HR" sz="2400" dirty="0" smtClean="0">
                <a:latin typeface="Baskerville Old Face" panose="02020602080505020303" pitchFamily="18" charset="0"/>
                <a:hlinkClick r:id="rId4"/>
              </a:rPr>
              <a:t>/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r>
              <a:rPr lang="hr-HR" sz="2400" dirty="0">
                <a:latin typeface="Baskerville Old Face" panose="02020602080505020303" pitchFamily="18" charset="0"/>
                <a:hlinkClick r:id="rId5"/>
              </a:rPr>
              <a:t>https://</a:t>
            </a:r>
            <a:r>
              <a:rPr lang="hr-HR" sz="2400" dirty="0" smtClean="0">
                <a:latin typeface="Baskerville Old Face" panose="02020602080505020303" pitchFamily="18" charset="0"/>
                <a:hlinkClick r:id="rId5"/>
              </a:rPr>
              <a:t>www.eater.com/2014/6/30/6201785/the-classic-bagel-and-salmon-sandwich-at-russ-daughters-in-new-york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r>
              <a:rPr lang="hr-HR" sz="2400" dirty="0">
                <a:latin typeface="Baskerville Old Face" panose="02020602080505020303" pitchFamily="18" charset="0"/>
                <a:hlinkClick r:id="rId6"/>
              </a:rPr>
              <a:t>https://</a:t>
            </a:r>
            <a:r>
              <a:rPr lang="hr-HR" sz="2400" dirty="0" smtClean="0">
                <a:latin typeface="Baskerville Old Face" panose="02020602080505020303" pitchFamily="18" charset="0"/>
                <a:hlinkClick r:id="rId6"/>
              </a:rPr>
              <a:t>www.insider.com/mamouns-most-legendary-falafel-nyc-2019-9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r>
              <a:rPr lang="hr-HR" sz="2400" dirty="0">
                <a:latin typeface="Baskerville Old Face" panose="02020602080505020303" pitchFamily="18" charset="0"/>
                <a:hlinkClick r:id="rId7"/>
              </a:rPr>
              <a:t>https://</a:t>
            </a:r>
            <a:r>
              <a:rPr lang="hr-HR" sz="2400" dirty="0" smtClean="0">
                <a:latin typeface="Baskerville Old Face" panose="02020602080505020303" pitchFamily="18" charset="0"/>
                <a:hlinkClick r:id="rId7"/>
              </a:rPr>
              <a:t>shakeshack.com/home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r>
              <a:rPr lang="hr-HR" sz="2400" dirty="0">
                <a:latin typeface="Baskerville Old Face" panose="02020602080505020303" pitchFamily="18" charset="0"/>
                <a:hlinkClick r:id="rId8"/>
              </a:rPr>
              <a:t>https://</a:t>
            </a:r>
            <a:r>
              <a:rPr lang="hr-HR" sz="2400" dirty="0" smtClean="0">
                <a:latin typeface="Baskerville Old Face" panose="02020602080505020303" pitchFamily="18" charset="0"/>
                <a:hlinkClick r:id="rId8"/>
              </a:rPr>
              <a:t>en.wikipedia.org/wiki/Cronut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r>
              <a:rPr lang="hr-HR" sz="2400" dirty="0">
                <a:latin typeface="Baskerville Old Face" panose="02020602080505020303" pitchFamily="18" charset="0"/>
                <a:hlinkClick r:id="rId9"/>
              </a:rPr>
              <a:t>https://</a:t>
            </a:r>
            <a:r>
              <a:rPr lang="hr-HR" sz="2400" dirty="0" smtClean="0">
                <a:latin typeface="Baskerville Old Face" panose="02020602080505020303" pitchFamily="18" charset="0"/>
                <a:hlinkClick r:id="rId9"/>
              </a:rPr>
              <a:t>www.timeout.com/newyork/restaurants/ivan-ramen</a:t>
            </a:r>
            <a:endParaRPr lang="hr-HR" sz="2400" dirty="0" smtClean="0">
              <a:latin typeface="Baskerville Old Face" panose="02020602080505020303" pitchFamily="18" charset="0"/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55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Custom 1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84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435</Words>
  <Application>Microsoft Office PowerPoint</Application>
  <PresentationFormat>Široki zaslon</PresentationFormat>
  <Paragraphs>41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Baskerville Old Face</vt:lpstr>
      <vt:lpstr>Segoe Script</vt:lpstr>
      <vt:lpstr>Trebuchet MS</vt:lpstr>
      <vt:lpstr>Wingdings 3</vt:lpstr>
      <vt:lpstr>Facet</vt:lpstr>
      <vt:lpstr>NYC CULINARY TOUR</vt:lpstr>
      <vt:lpstr>Pizza at Totonno's Pizzeria Napolitano</vt:lpstr>
      <vt:lpstr>Bagel with lox and cream cheese at Russ &amp; Daughters</vt:lpstr>
      <vt:lpstr>Falafel at Mamoun's</vt:lpstr>
      <vt:lpstr>Shackburger at Shake Shack</vt:lpstr>
      <vt:lpstr>Ramen at Ivan Ramen</vt:lpstr>
      <vt:lpstr>Cronut at Dominique Ansel Bakery </vt:lpstr>
      <vt:lpstr>Chocolate chip walnut cookie at Levain Bakery </vt:lpstr>
      <vt:lpstr>Sources: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CULINARY TOUR</dc:title>
  <dc:creator>Windows User</dc:creator>
  <cp:lastModifiedBy>Antonija</cp:lastModifiedBy>
  <cp:revision>36</cp:revision>
  <dcterms:created xsi:type="dcterms:W3CDTF">2021-11-11T16:55:16Z</dcterms:created>
  <dcterms:modified xsi:type="dcterms:W3CDTF">2021-11-22T08:47:00Z</dcterms:modified>
</cp:coreProperties>
</file>